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0"/>
  </p:notesMasterIdLst>
  <p:handoutMasterIdLst>
    <p:handoutMasterId r:id="rId11"/>
  </p:handoutMasterIdLst>
  <p:sldIdLst>
    <p:sldId id="258" r:id="rId2"/>
    <p:sldId id="294" r:id="rId3"/>
    <p:sldId id="310" r:id="rId4"/>
    <p:sldId id="305" r:id="rId5"/>
    <p:sldId id="307" r:id="rId6"/>
    <p:sldId id="308" r:id="rId7"/>
    <p:sldId id="309" r:id="rId8"/>
    <p:sldId id="267" r:id="rId9"/>
  </p:sldIdLst>
  <p:sldSz cx="9144000" cy="6858000" type="screen4x3"/>
  <p:notesSz cx="6858000" cy="9144000"/>
  <p:embeddedFontLst>
    <p:embeddedFont>
      <p:font typeface="Roboto" panose="02000000000000000000" pitchFamily="2" charset="0"/>
      <p:regular r:id="rId12"/>
      <p:bold r:id="rId13"/>
      <p:italic r:id="rId14"/>
      <p:boldItalic r:id="rId15"/>
    </p:embeddedFont>
    <p:embeddedFont>
      <p:font typeface="Tuffy-TTF" panose="020B0603060100000000" pitchFamily="34" charset="0"/>
      <p:regular r:id="rId16"/>
      <p:bold r:id="rId17"/>
      <p:italic r:id="rId18"/>
      <p:boldItalic r:id="rId19"/>
    </p:embeddedFont>
    <p:embeddedFont>
      <p:font typeface="Twinkl" pitchFamily="2" charset="77"/>
      <p:regular r:id="rId20"/>
      <p:bold r:id="rId21"/>
    </p:embeddedFont>
    <p:embeddedFont>
      <p:font typeface="Twinkl SemiBold" pitchFamily="2" charset="77"/>
      <p:regular r:id="rId22"/>
      <p:bold r:id="rId23"/>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3657"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D82233"/>
    <a:srgbClr val="AEE9EC"/>
    <a:srgbClr val="D83A5E"/>
    <a:srgbClr val="2DB6BC"/>
    <a:srgbClr val="F5CFD8"/>
    <a:srgbClr val="FAB001"/>
    <a:srgbClr val="8D358B"/>
    <a:srgbClr val="F08115"/>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howGuides="1">
      <p:cViewPr varScale="1">
        <p:scale>
          <a:sx n="101" d="100"/>
          <a:sy n="101" d="100"/>
        </p:scale>
        <p:origin x="1904" y="496"/>
      </p:cViewPr>
      <p:guideLst>
        <p:guide orient="horz" pos="3657"/>
        <p:guide pos="2880"/>
      </p:guideLst>
    </p:cSldViewPr>
  </p:slideViewPr>
  <p:notesTextViewPr>
    <p:cViewPr>
      <p:scale>
        <a:sx n="1" d="1"/>
        <a:sy n="1" d="1"/>
      </p:scale>
      <p:origin x="0" y="0"/>
    </p:cViewPr>
  </p:notesTextViewPr>
  <p:notesViewPr>
    <p:cSldViewPr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font" Target="fonts/font12.fntdata"/><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26/07/2025</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26/07/2025</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867019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337751D-9146-8937-D8E6-1002B79FBA8A}"/>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 name="Rounded Rectangle 4">
            <a:extLst>
              <a:ext uri="{FF2B5EF4-FFF2-40B4-BE49-F238E27FC236}">
                <a16:creationId xmlns:a16="http://schemas.microsoft.com/office/drawing/2014/main" id="{EC7CAA7F-D9FD-EB5D-48E2-69A5CDED81BC}"/>
              </a:ext>
            </a:extLst>
          </p:cNvPr>
          <p:cNvSpPr>
            <a:spLocks/>
          </p:cNvSpPr>
          <p:nvPr userDrawn="1"/>
        </p:nvSpPr>
        <p:spPr bwMode="auto">
          <a:xfrm>
            <a:off x="457196" y="438151"/>
            <a:ext cx="8220075" cy="5957887"/>
          </a:xfrm>
          <a:prstGeom prst="roundRect">
            <a:avLst>
              <a:gd name="adj" fmla="val 2649"/>
            </a:avLst>
          </a:prstGeom>
          <a:solidFill>
            <a:schemeClr val="bg1"/>
          </a:solidFill>
          <a:ln w="25400" cap="rnd">
            <a:solidFill>
              <a:schemeClr val="bg1"/>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5" name="Rectangle 4">
            <a:extLst>
              <a:ext uri="{FF2B5EF4-FFF2-40B4-BE49-F238E27FC236}">
                <a16:creationId xmlns:a16="http://schemas.microsoft.com/office/drawing/2014/main" id="{4D47922F-E860-5405-C951-2E2CD0EF504B}"/>
              </a:ext>
            </a:extLst>
          </p:cNvPr>
          <p:cNvSpPr/>
          <p:nvPr userDrawn="1"/>
        </p:nvSpPr>
        <p:spPr>
          <a:xfrm>
            <a:off x="1092758" y="1321233"/>
            <a:ext cx="6958484" cy="314665"/>
          </a:xfrm>
          <a:prstGeom prst="rect">
            <a:avLst/>
          </a:prstGeom>
          <a:solidFill>
            <a:schemeClr val="bg1"/>
          </a:solidFill>
          <a:ln w="19050">
            <a:solidFill>
              <a:schemeClr val="accent3"/>
            </a:solidFill>
          </a:ln>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6" name="TextBox 5">
            <a:extLst>
              <a:ext uri="{FF2B5EF4-FFF2-40B4-BE49-F238E27FC236}">
                <a16:creationId xmlns:a16="http://schemas.microsoft.com/office/drawing/2014/main" id="{3D5D7F0F-5B75-F152-B3A0-BFA8969C5151}"/>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CB4793"/>
                </a:solidFill>
                <a:latin typeface="Roboto" panose="02000000000000000000" pitchFamily="2" charset="0"/>
                <a:ea typeface="Roboto" panose="02000000000000000000" pitchFamily="2" charset="0"/>
              </a:rPr>
              <a:t>Disclaimers</a:t>
            </a:r>
            <a:endParaRPr lang="en-GB" sz="2800" b="1" dirty="0">
              <a:solidFill>
                <a:srgbClr val="CB4793"/>
              </a:solidFill>
            </a:endParaRPr>
          </a:p>
        </p:txBody>
      </p:sp>
      <p:grpSp>
        <p:nvGrpSpPr>
          <p:cNvPr id="7" name="Group 6">
            <a:extLst>
              <a:ext uri="{FF2B5EF4-FFF2-40B4-BE49-F238E27FC236}">
                <a16:creationId xmlns:a16="http://schemas.microsoft.com/office/drawing/2014/main" id="{9F5E9443-60DE-0169-FE3B-A0D828790C98}"/>
              </a:ext>
            </a:extLst>
          </p:cNvPr>
          <p:cNvGrpSpPr/>
          <p:nvPr userDrawn="1"/>
        </p:nvGrpSpPr>
        <p:grpSpPr>
          <a:xfrm>
            <a:off x="612000" y="1899848"/>
            <a:ext cx="7920000" cy="1491683"/>
            <a:chOff x="612000" y="1899848"/>
            <a:chExt cx="7920000" cy="1491683"/>
          </a:xfrm>
        </p:grpSpPr>
        <p:grpSp>
          <p:nvGrpSpPr>
            <p:cNvPr id="8" name="Group 7">
              <a:extLst>
                <a:ext uri="{FF2B5EF4-FFF2-40B4-BE49-F238E27FC236}">
                  <a16:creationId xmlns:a16="http://schemas.microsoft.com/office/drawing/2014/main" id="{9505CE6E-66D3-1473-3C22-425300CD2C00}"/>
                </a:ext>
              </a:extLst>
            </p:cNvPr>
            <p:cNvGrpSpPr/>
            <p:nvPr userDrawn="1"/>
          </p:nvGrpSpPr>
          <p:grpSpPr>
            <a:xfrm>
              <a:off x="612000" y="1899848"/>
              <a:ext cx="7920000" cy="1491683"/>
              <a:chOff x="457196" y="1899848"/>
              <a:chExt cx="7920000" cy="1491683"/>
            </a:xfrm>
          </p:grpSpPr>
          <p:sp>
            <p:nvSpPr>
              <p:cNvPr id="10" name="TextBox 9">
                <a:extLst>
                  <a:ext uri="{FF2B5EF4-FFF2-40B4-BE49-F238E27FC236}">
                    <a16:creationId xmlns:a16="http://schemas.microsoft.com/office/drawing/2014/main" id="{FF8A7946-3BC6-A900-6DD1-0F25A776CECE}"/>
                  </a:ext>
                </a:extLst>
              </p:cNvPr>
              <p:cNvSpPr txBox="1"/>
              <p:nvPr userDrawn="1"/>
            </p:nvSpPr>
            <p:spPr>
              <a:xfrm>
                <a:off x="686427" y="1899848"/>
                <a:ext cx="1690007" cy="861774"/>
              </a:xfrm>
              <a:prstGeom prst="rect">
                <a:avLst/>
              </a:prstGeom>
              <a:solidFill>
                <a:schemeClr val="accent3"/>
              </a:solidFill>
              <a:effectLst>
                <a:outerShdw blurRad="50800" dist="38100" dir="2700000" algn="tl" rotWithShape="0">
                  <a:prstClr val="black">
                    <a:alpha val="40000"/>
                  </a:prstClr>
                </a:outerShdw>
              </a:effectLst>
            </p:spPr>
            <p:txBody>
              <a:bodyPr wrap="square" rtlCol="0">
                <a:spAutoFit/>
              </a:bodyPr>
              <a:lstStyle/>
              <a:p>
                <a:pPr algn="ctr"/>
                <a:endParaRPr lang="en-GB" sz="1800" b="1" dirty="0">
                  <a:solidFill>
                    <a:schemeClr val="bg1"/>
                  </a:solidFill>
                  <a:latin typeface="Roboto" panose="02000000000000000000" pitchFamily="2" charset="0"/>
                  <a:ea typeface="Roboto" panose="02000000000000000000" pitchFamily="2" charset="0"/>
                </a:endParaRPr>
              </a:p>
              <a:p>
                <a:pPr algn="ctr"/>
                <a:endParaRPr lang="en-GB" sz="1800" b="1" dirty="0">
                  <a:solidFill>
                    <a:schemeClr val="bg1"/>
                  </a:solidFill>
                  <a:latin typeface="Roboto" panose="02000000000000000000" pitchFamily="2" charset="0"/>
                  <a:ea typeface="Roboto" panose="02000000000000000000" pitchFamily="2" charset="0"/>
                </a:endParaRPr>
              </a:p>
              <a:p>
                <a:pPr algn="ctr"/>
                <a:endParaRPr lang="en-GB" sz="1400" dirty="0">
                  <a:latin typeface="Roboto" panose="02000000000000000000" pitchFamily="2" charset="0"/>
                  <a:ea typeface="Roboto" panose="02000000000000000000" pitchFamily="2" charset="0"/>
                </a:endParaRPr>
              </a:p>
            </p:txBody>
          </p:sp>
          <p:grpSp>
            <p:nvGrpSpPr>
              <p:cNvPr id="11" name="Group 10">
                <a:extLst>
                  <a:ext uri="{FF2B5EF4-FFF2-40B4-BE49-F238E27FC236}">
                    <a16:creationId xmlns:a16="http://schemas.microsoft.com/office/drawing/2014/main" id="{9C932704-D08C-C301-51A1-337729A3CA47}"/>
                  </a:ext>
                </a:extLst>
              </p:cNvPr>
              <p:cNvGrpSpPr/>
              <p:nvPr userDrawn="1"/>
            </p:nvGrpSpPr>
            <p:grpSpPr>
              <a:xfrm>
                <a:off x="457196" y="2344512"/>
                <a:ext cx="7920000" cy="1047019"/>
                <a:chOff x="458925" y="1922793"/>
                <a:chExt cx="7920000" cy="1047019"/>
              </a:xfrm>
            </p:grpSpPr>
            <p:sp>
              <p:nvSpPr>
                <p:cNvPr id="12" name="Rectangle: Top Corners Rounded 11">
                  <a:extLst>
                    <a:ext uri="{FF2B5EF4-FFF2-40B4-BE49-F238E27FC236}">
                      <a16:creationId xmlns:a16="http://schemas.microsoft.com/office/drawing/2014/main" id="{F43DED51-1D3D-C94A-BEEA-04E9464EA08B}"/>
                    </a:ext>
                  </a:extLst>
                </p:cNvPr>
                <p:cNvSpPr/>
                <p:nvPr userDrawn="1"/>
              </p:nvSpPr>
              <p:spPr>
                <a:xfrm rot="5400000">
                  <a:off x="3895415" y="-1513697"/>
                  <a:ext cx="1047019" cy="7920000"/>
                </a:xfrm>
                <a:prstGeom prst="round2SameRect">
                  <a:avLst>
                    <a:gd name="adj1" fmla="val 16667"/>
                    <a:gd name="adj2" fmla="val 10557"/>
                  </a:avLst>
                </a:prstGeom>
                <a:solidFill>
                  <a:schemeClr val="accent3">
                    <a:lumMod val="20000"/>
                    <a:lumOff val="8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4D51BFF0-6FAC-7566-3169-F9860BBDFB31}"/>
                    </a:ext>
                  </a:extLst>
                </p:cNvPr>
                <p:cNvSpPr txBox="1"/>
                <p:nvPr userDrawn="1"/>
              </p:nvSpPr>
              <p:spPr>
                <a:xfrm>
                  <a:off x="688158" y="1969250"/>
                  <a:ext cx="7541443" cy="954107"/>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sz="1400" dirty="0">
                      <a:latin typeface="Roboto" panose="02000000000000000000" pitchFamily="2" charset="0"/>
                      <a:ea typeface="Roboto" panose="02000000000000000000" pitchFamily="2" charset="0"/>
                    </a:rPr>
                    <a:t>This resource has been designed with animations on each slide to make it as fun and engaging as possible. To view the content in the correct formatting, please view the slideshow in ‘presentation mode’. If you view the slides without selecting ‘presentation mode’, you may find that some of the text and images overlap each other or are difficult to read.</a:t>
                  </a:r>
                </a:p>
              </p:txBody>
            </p:sp>
          </p:grpSp>
        </p:grpSp>
        <p:sp>
          <p:nvSpPr>
            <p:cNvPr id="9" name="TextBox 8">
              <a:extLst>
                <a:ext uri="{FF2B5EF4-FFF2-40B4-BE49-F238E27FC236}">
                  <a16:creationId xmlns:a16="http://schemas.microsoft.com/office/drawing/2014/main" id="{CBEE9D46-413F-D7D8-DF6C-8183046DEA32}"/>
                </a:ext>
              </a:extLst>
            </p:cNvPr>
            <p:cNvSpPr txBox="1"/>
            <p:nvPr userDrawn="1"/>
          </p:nvSpPr>
          <p:spPr>
            <a:xfrm>
              <a:off x="841227" y="1933445"/>
              <a:ext cx="1690007" cy="400110"/>
            </a:xfrm>
            <a:prstGeom prst="rect">
              <a:avLst/>
            </a:prstGeom>
            <a:noFill/>
          </p:spPr>
          <p:txBody>
            <a:bodyPr wrap="square" rtlCol="0">
              <a:spAutoFit/>
            </a:bodyPr>
            <a:lstStyle/>
            <a:p>
              <a:pPr algn="ctr"/>
              <a:r>
                <a:rPr lang="en-GB" sz="2000" b="1" dirty="0">
                  <a:ln>
                    <a:noFill/>
                  </a:ln>
                  <a:solidFill>
                    <a:schemeClr val="bg1"/>
                  </a:solidFill>
                  <a:latin typeface="Roboto" panose="02000000000000000000" pitchFamily="2" charset="0"/>
                  <a:ea typeface="Roboto" panose="02000000000000000000" pitchFamily="2" charset="0"/>
                </a:rPr>
                <a:t>Animations</a:t>
              </a:r>
            </a:p>
          </p:txBody>
        </p:sp>
      </p:grpSp>
      <p:grpSp>
        <p:nvGrpSpPr>
          <p:cNvPr id="14" name="Group 13">
            <a:extLst>
              <a:ext uri="{FF2B5EF4-FFF2-40B4-BE49-F238E27FC236}">
                <a16:creationId xmlns:a16="http://schemas.microsoft.com/office/drawing/2014/main" id="{2B7F19E6-D515-E681-6AA7-7CDB517E652D}"/>
              </a:ext>
            </a:extLst>
          </p:cNvPr>
          <p:cNvGrpSpPr/>
          <p:nvPr userDrawn="1"/>
        </p:nvGrpSpPr>
        <p:grpSpPr>
          <a:xfrm>
            <a:off x="612000" y="3594253"/>
            <a:ext cx="7920000" cy="1491683"/>
            <a:chOff x="612000" y="3594253"/>
            <a:chExt cx="7920000" cy="1491683"/>
          </a:xfrm>
        </p:grpSpPr>
        <p:grpSp>
          <p:nvGrpSpPr>
            <p:cNvPr id="15" name="Group 14">
              <a:extLst>
                <a:ext uri="{FF2B5EF4-FFF2-40B4-BE49-F238E27FC236}">
                  <a16:creationId xmlns:a16="http://schemas.microsoft.com/office/drawing/2014/main" id="{4A7A6E45-BA54-0926-DE07-0AB394F5C872}"/>
                </a:ext>
              </a:extLst>
            </p:cNvPr>
            <p:cNvGrpSpPr/>
            <p:nvPr userDrawn="1"/>
          </p:nvGrpSpPr>
          <p:grpSpPr>
            <a:xfrm>
              <a:off x="612000" y="3594253"/>
              <a:ext cx="7920000" cy="1491683"/>
              <a:chOff x="457196" y="3594253"/>
              <a:chExt cx="7920000" cy="1491683"/>
            </a:xfrm>
          </p:grpSpPr>
          <p:sp>
            <p:nvSpPr>
              <p:cNvPr id="17" name="TextBox 16">
                <a:extLst>
                  <a:ext uri="{FF2B5EF4-FFF2-40B4-BE49-F238E27FC236}">
                    <a16:creationId xmlns:a16="http://schemas.microsoft.com/office/drawing/2014/main" id="{A70167A1-D889-B397-E067-FB851CF1B72F}"/>
                  </a:ext>
                </a:extLst>
              </p:cNvPr>
              <p:cNvSpPr txBox="1"/>
              <p:nvPr userDrawn="1"/>
            </p:nvSpPr>
            <p:spPr>
              <a:xfrm>
                <a:off x="686427" y="3594253"/>
                <a:ext cx="1690007" cy="861774"/>
              </a:xfrm>
              <a:prstGeom prst="rect">
                <a:avLst/>
              </a:prstGeom>
              <a:solidFill>
                <a:schemeClr val="accent3"/>
              </a:solidFill>
              <a:effectLst>
                <a:outerShdw blurRad="50800" dist="38100" dir="2700000" algn="tl" rotWithShape="0">
                  <a:prstClr val="black">
                    <a:alpha val="40000"/>
                  </a:prstClr>
                </a:outerShdw>
              </a:effectLst>
            </p:spPr>
            <p:txBody>
              <a:bodyPr wrap="square" rtlCol="0">
                <a:spAutoFit/>
              </a:bodyPr>
              <a:lstStyle/>
              <a:p>
                <a:pPr algn="ctr"/>
                <a:endParaRPr lang="en-GB" sz="1800" b="1" dirty="0">
                  <a:solidFill>
                    <a:schemeClr val="bg1"/>
                  </a:solidFill>
                  <a:latin typeface="Roboto" panose="02000000000000000000" pitchFamily="2" charset="0"/>
                  <a:ea typeface="Roboto" panose="02000000000000000000" pitchFamily="2" charset="0"/>
                </a:endParaRPr>
              </a:p>
              <a:p>
                <a:pPr algn="ctr"/>
                <a:endParaRPr lang="en-GB" sz="1800" b="1" dirty="0">
                  <a:solidFill>
                    <a:schemeClr val="bg1"/>
                  </a:solidFill>
                  <a:latin typeface="Roboto" panose="02000000000000000000" pitchFamily="2" charset="0"/>
                  <a:ea typeface="Roboto" panose="02000000000000000000" pitchFamily="2" charset="0"/>
                </a:endParaRPr>
              </a:p>
              <a:p>
                <a:pPr algn="ctr"/>
                <a:endParaRPr lang="en-GB" sz="1400" dirty="0">
                  <a:latin typeface="Roboto" panose="02000000000000000000" pitchFamily="2" charset="0"/>
                  <a:ea typeface="Roboto" panose="02000000000000000000" pitchFamily="2" charset="0"/>
                </a:endParaRPr>
              </a:p>
            </p:txBody>
          </p:sp>
          <p:grpSp>
            <p:nvGrpSpPr>
              <p:cNvPr id="18" name="Group 17">
                <a:extLst>
                  <a:ext uri="{FF2B5EF4-FFF2-40B4-BE49-F238E27FC236}">
                    <a16:creationId xmlns:a16="http://schemas.microsoft.com/office/drawing/2014/main" id="{9478B79B-51AD-CE90-A277-81EF86A2FD03}"/>
                  </a:ext>
                </a:extLst>
              </p:cNvPr>
              <p:cNvGrpSpPr/>
              <p:nvPr userDrawn="1"/>
            </p:nvGrpSpPr>
            <p:grpSpPr>
              <a:xfrm>
                <a:off x="457196" y="4038917"/>
                <a:ext cx="7920000" cy="1047019"/>
                <a:chOff x="458925" y="1922793"/>
                <a:chExt cx="7920000" cy="1047019"/>
              </a:xfrm>
            </p:grpSpPr>
            <p:sp>
              <p:nvSpPr>
                <p:cNvPr id="19" name="Rectangle: Top Corners Rounded 18">
                  <a:extLst>
                    <a:ext uri="{FF2B5EF4-FFF2-40B4-BE49-F238E27FC236}">
                      <a16:creationId xmlns:a16="http://schemas.microsoft.com/office/drawing/2014/main" id="{1424956F-5510-72DE-4CDB-A48E52424B45}"/>
                    </a:ext>
                  </a:extLst>
                </p:cNvPr>
                <p:cNvSpPr/>
                <p:nvPr userDrawn="1"/>
              </p:nvSpPr>
              <p:spPr>
                <a:xfrm rot="5400000">
                  <a:off x="3895415" y="-1513697"/>
                  <a:ext cx="1047019" cy="7920000"/>
                </a:xfrm>
                <a:prstGeom prst="round2SameRect">
                  <a:avLst>
                    <a:gd name="adj1" fmla="val 16667"/>
                    <a:gd name="adj2" fmla="val 15356"/>
                  </a:avLst>
                </a:prstGeom>
                <a:solidFill>
                  <a:schemeClr val="accent3">
                    <a:lumMod val="20000"/>
                    <a:lumOff val="8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TextBox 19">
                  <a:extLst>
                    <a:ext uri="{FF2B5EF4-FFF2-40B4-BE49-F238E27FC236}">
                      <a16:creationId xmlns:a16="http://schemas.microsoft.com/office/drawing/2014/main" id="{8A2EAA3F-42C2-9461-B9A1-FA03B20BC5D3}"/>
                    </a:ext>
                  </a:extLst>
                </p:cNvPr>
                <p:cNvSpPr txBox="1"/>
                <p:nvPr userDrawn="1"/>
              </p:nvSpPr>
              <p:spPr>
                <a:xfrm>
                  <a:off x="688158" y="1969250"/>
                  <a:ext cx="7541443" cy="954107"/>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sz="1400" b="0" i="0" dirty="0">
                      <a:effectLst/>
                      <a:latin typeface="Roboto" panose="02000000000000000000" pitchFamily="2" charset="0"/>
                    </a:rPr>
                    <a:t>This resource is editable and can be adapted to meet the needs of different learners. Twinkl cannot be held responsible for any changes made once a resource has been downloaded. Please be aware that this content may have been edited and therefore may no longer reflect our values.</a:t>
                  </a:r>
                  <a:endParaRPr lang="en-GB" sz="1100" dirty="0">
                    <a:latin typeface="Roboto" panose="02000000000000000000" pitchFamily="2" charset="0"/>
                    <a:ea typeface="Roboto" panose="02000000000000000000" pitchFamily="2" charset="0"/>
                  </a:endParaRPr>
                </a:p>
              </p:txBody>
            </p:sp>
          </p:grpSp>
        </p:grpSp>
        <p:sp>
          <p:nvSpPr>
            <p:cNvPr id="16" name="TextBox 15">
              <a:extLst>
                <a:ext uri="{FF2B5EF4-FFF2-40B4-BE49-F238E27FC236}">
                  <a16:creationId xmlns:a16="http://schemas.microsoft.com/office/drawing/2014/main" id="{6BDA70F3-F323-867C-0D9D-5E27FBCD364D}"/>
                </a:ext>
              </a:extLst>
            </p:cNvPr>
            <p:cNvSpPr txBox="1"/>
            <p:nvPr userDrawn="1"/>
          </p:nvSpPr>
          <p:spPr>
            <a:xfrm>
              <a:off x="841226" y="3643896"/>
              <a:ext cx="1690007" cy="400110"/>
            </a:xfrm>
            <a:prstGeom prst="rect">
              <a:avLst/>
            </a:prstGeom>
            <a:noFill/>
          </p:spPr>
          <p:txBody>
            <a:bodyPr wrap="square" rtlCol="0">
              <a:spAutoFit/>
            </a:bodyPr>
            <a:lstStyle/>
            <a:p>
              <a:pPr algn="ctr"/>
              <a:r>
                <a:rPr lang="en-GB" sz="2000" b="1" dirty="0">
                  <a:ln>
                    <a:noFill/>
                  </a:ln>
                  <a:solidFill>
                    <a:schemeClr val="bg1"/>
                  </a:solidFill>
                  <a:latin typeface="Roboto" panose="02000000000000000000" pitchFamily="2" charset="0"/>
                  <a:ea typeface="Roboto" panose="02000000000000000000" pitchFamily="2" charset="0"/>
                </a:rPr>
                <a:t>Editable</a:t>
              </a:r>
            </a:p>
          </p:txBody>
        </p:sp>
      </p:grpSp>
      <p:pic>
        <p:nvPicPr>
          <p:cNvPr id="21" name="Picture 20">
            <a:extLst>
              <a:ext uri="{FF2B5EF4-FFF2-40B4-BE49-F238E27FC236}">
                <a16:creationId xmlns:a16="http://schemas.microsoft.com/office/drawing/2014/main" id="{F5B98D06-CA7D-A295-42DF-37E6D2630F78}"/>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4949155" y="4673650"/>
            <a:ext cx="3636826" cy="1713901"/>
          </a:xfrm>
          <a:prstGeom prst="rect">
            <a:avLst/>
          </a:prstGeom>
          <a:effectLst/>
        </p:spPr>
      </p:pic>
      <p:pic>
        <p:nvPicPr>
          <p:cNvPr id="22" name="Picture 21" descr="A cartoon of a robot&#10;&#10;Description automatically generated">
            <a:extLst>
              <a:ext uri="{FF2B5EF4-FFF2-40B4-BE49-F238E27FC236}">
                <a16:creationId xmlns:a16="http://schemas.microsoft.com/office/drawing/2014/main" id="{C67224E8-0B61-1163-F1AE-1AE6694FAD2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52310" y="478678"/>
            <a:ext cx="1255752" cy="1559379"/>
          </a:xfrm>
          <a:prstGeom prst="rect">
            <a:avLst/>
          </a:prstGeom>
        </p:spPr>
      </p:pic>
    </p:spTree>
    <p:extLst>
      <p:ext uri="{BB962C8B-B14F-4D97-AF65-F5344CB8AC3E}">
        <p14:creationId xmlns:p14="http://schemas.microsoft.com/office/powerpoint/2010/main" val="843767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0633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6" r:id="rId4"/>
    <p:sldLayoutId id="2147483685" r:id="rId5"/>
    <p:sldLayoutId id="2147483679" r:id="rId6"/>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twinkl-phonics/level-1-twinkl-phonic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8.png"/><Relationship Id="rId10" Type="http://schemas.openxmlformats.org/officeDocument/2006/relationships/image" Target="../media/image14.png"/><Relationship Id="rId4" Type="http://schemas.openxmlformats.org/officeDocument/2006/relationships/image" Target="../media/image7.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tiff"/><Relationship Id="rId1" Type="http://schemas.openxmlformats.org/officeDocument/2006/relationships/slideLayout" Target="../slideLayouts/slideLayout2.xml"/><Relationship Id="rId4" Type="http://schemas.openxmlformats.org/officeDocument/2006/relationships/image" Target="../media/image21.tiff"/></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tiff"/><Relationship Id="rId1" Type="http://schemas.openxmlformats.org/officeDocument/2006/relationships/slideLayout" Target="../slideLayouts/slideLayout2.xml"/><Relationship Id="rId6" Type="http://schemas.openxmlformats.org/officeDocument/2006/relationships/image" Target="../media/image29.tiff"/><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8.xml.rels><?xml version="1.0" encoding="UTF-8" standalone="yes"?>
<Relationships xmlns="http://schemas.openxmlformats.org/package/2006/relationships"><Relationship Id="rId2" Type="http://schemas.openxmlformats.org/officeDocument/2006/relationships/hyperlink" Target="https://www.twinkl.co.uk/resources/twinkl-phonics/level-1-twinkl-phonic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E5DF71C8-C32B-E31C-004F-E7CDBEDF3B8F}"/>
              </a:ext>
            </a:extLst>
          </p:cNvPr>
          <p:cNvSpPr/>
          <p:nvPr/>
        </p:nvSpPr>
        <p:spPr>
          <a:xfrm>
            <a:off x="7380312" y="5733256"/>
            <a:ext cx="1763688" cy="13681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404665"/>
            <a:ext cx="8229600" cy="5976664"/>
          </a:xfrm>
          <a:prstGeom prst="roundRect">
            <a:avLst>
              <a:gd name="adj" fmla="val 2305"/>
            </a:avLst>
          </a:prstGeom>
          <a:ln w="28575">
            <a:solidFill>
              <a:srgbClr val="FFFBFA"/>
            </a:solidFill>
          </a:ln>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987824" y="1428908"/>
            <a:ext cx="1440160" cy="441845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718519" y="1417995"/>
            <a:ext cx="1528920" cy="4431893"/>
          </a:xfrm>
          <a:prstGeom prst="rect">
            <a:avLst/>
          </a:prstGeom>
        </p:spPr>
      </p:pic>
      <p:sp>
        <p:nvSpPr>
          <p:cNvPr id="8" name="Rounded Rectangular Callout 7"/>
          <p:cNvSpPr/>
          <p:nvPr/>
        </p:nvSpPr>
        <p:spPr>
          <a:xfrm>
            <a:off x="827584" y="908720"/>
            <a:ext cx="1872208" cy="1512168"/>
          </a:xfrm>
          <a:prstGeom prst="wedgeRoundRectCallout">
            <a:avLst>
              <a:gd name="adj1" fmla="val 49715"/>
              <a:gd name="adj2" fmla="val 714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Hello, I’m Kit!</a:t>
            </a:r>
          </a:p>
        </p:txBody>
      </p:sp>
      <p:sp>
        <p:nvSpPr>
          <p:cNvPr id="10" name="Rounded Rectangular Callout 9"/>
          <p:cNvSpPr/>
          <p:nvPr/>
        </p:nvSpPr>
        <p:spPr>
          <a:xfrm>
            <a:off x="6537975" y="908720"/>
            <a:ext cx="1872208" cy="1512168"/>
          </a:xfrm>
          <a:prstGeom prst="wedgeRoundRectCallout">
            <a:avLst>
              <a:gd name="adj1" fmla="val -70126"/>
              <a:gd name="adj2" fmla="val 4066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Hi, I’m Sam.</a:t>
            </a:r>
          </a:p>
        </p:txBody>
      </p:sp>
      <p:sp>
        <p:nvSpPr>
          <p:cNvPr id="11" name="Rounded Rectangular Callout 10"/>
          <p:cNvSpPr/>
          <p:nvPr/>
        </p:nvSpPr>
        <p:spPr>
          <a:xfrm>
            <a:off x="6537975" y="2877857"/>
            <a:ext cx="1872208" cy="1512168"/>
          </a:xfrm>
          <a:prstGeom prst="wedgeRoundRectCallout">
            <a:avLst>
              <a:gd name="adj1" fmla="val -69674"/>
              <a:gd name="adj2" fmla="val -6179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We are twins.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94B33-361F-A0C2-D4A2-24A4C565161E}"/>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9E3A29F5-9C4E-A5AE-2D43-1EF012FBA7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404665"/>
            <a:ext cx="8229600" cy="5976664"/>
          </a:xfrm>
          <a:prstGeom prst="roundRect">
            <a:avLst>
              <a:gd name="adj" fmla="val 2305"/>
            </a:avLst>
          </a:prstGeom>
          <a:ln w="28575">
            <a:solidFill>
              <a:srgbClr val="FFFBFA"/>
            </a:solidFill>
          </a:ln>
        </p:spPr>
      </p:pic>
      <p:pic>
        <p:nvPicPr>
          <p:cNvPr id="19" name="Picture 18">
            <a:extLst>
              <a:ext uri="{FF2B5EF4-FFF2-40B4-BE49-F238E27FC236}">
                <a16:creationId xmlns:a16="http://schemas.microsoft.com/office/drawing/2014/main" id="{5C78910E-FA66-8591-C522-62398EF8A3F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45211" y="4557392"/>
            <a:ext cx="1146869" cy="1503814"/>
          </a:xfrm>
          <a:prstGeom prst="rect">
            <a:avLst/>
          </a:prstGeom>
        </p:spPr>
      </p:pic>
      <p:pic>
        <p:nvPicPr>
          <p:cNvPr id="3" name="Picture 2">
            <a:extLst>
              <a:ext uri="{FF2B5EF4-FFF2-40B4-BE49-F238E27FC236}">
                <a16:creationId xmlns:a16="http://schemas.microsoft.com/office/drawing/2014/main" id="{3B703F88-A653-7517-0421-E1F020232D5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580112" y="1428908"/>
            <a:ext cx="1440160" cy="4418450"/>
          </a:xfrm>
          <a:prstGeom prst="rect">
            <a:avLst/>
          </a:prstGeom>
        </p:spPr>
      </p:pic>
      <p:pic>
        <p:nvPicPr>
          <p:cNvPr id="7" name="Picture 6">
            <a:extLst>
              <a:ext uri="{FF2B5EF4-FFF2-40B4-BE49-F238E27FC236}">
                <a16:creationId xmlns:a16="http://schemas.microsoft.com/office/drawing/2014/main" id="{F1D917FD-5D9B-1EEB-EDCF-1871353B216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878759" y="1417995"/>
            <a:ext cx="1528920" cy="4431893"/>
          </a:xfrm>
          <a:prstGeom prst="rect">
            <a:avLst/>
          </a:prstGeom>
        </p:spPr>
      </p:pic>
      <p:sp>
        <p:nvSpPr>
          <p:cNvPr id="8" name="Rounded Rectangular Callout 7">
            <a:extLst>
              <a:ext uri="{FF2B5EF4-FFF2-40B4-BE49-F238E27FC236}">
                <a16:creationId xmlns:a16="http://schemas.microsoft.com/office/drawing/2014/main" id="{E871014A-FB9E-BDB5-134C-335297D53935}"/>
              </a:ext>
            </a:extLst>
          </p:cNvPr>
          <p:cNvSpPr/>
          <p:nvPr/>
        </p:nvSpPr>
        <p:spPr>
          <a:xfrm>
            <a:off x="3059832" y="908720"/>
            <a:ext cx="2592288" cy="1512168"/>
          </a:xfrm>
          <a:prstGeom prst="wedgeRoundRectCallout">
            <a:avLst>
              <a:gd name="adj1" fmla="val 49715"/>
              <a:gd name="adj2" fmla="val 714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These are our toys.</a:t>
            </a:r>
          </a:p>
        </p:txBody>
      </p:sp>
      <p:pic>
        <p:nvPicPr>
          <p:cNvPr id="4" name="Picture 3">
            <a:extLst>
              <a:ext uri="{FF2B5EF4-FFF2-40B4-BE49-F238E27FC236}">
                <a16:creationId xmlns:a16="http://schemas.microsoft.com/office/drawing/2014/main" id="{2B7299B9-BDE4-FA9D-14D9-3412A43F0590}"/>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860335" y="4707347"/>
            <a:ext cx="1115164" cy="1168106"/>
          </a:xfrm>
          <a:prstGeom prst="rect">
            <a:avLst/>
          </a:prstGeom>
        </p:spPr>
      </p:pic>
      <p:pic>
        <p:nvPicPr>
          <p:cNvPr id="13" name="Picture 12">
            <a:extLst>
              <a:ext uri="{FF2B5EF4-FFF2-40B4-BE49-F238E27FC236}">
                <a16:creationId xmlns:a16="http://schemas.microsoft.com/office/drawing/2014/main" id="{090C163C-EE2D-3CEB-225D-0285A6A922D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2139155" y="4545345"/>
            <a:ext cx="1200965" cy="1335406"/>
          </a:xfrm>
          <a:prstGeom prst="rect">
            <a:avLst/>
          </a:prstGeom>
        </p:spPr>
      </p:pic>
      <p:pic>
        <p:nvPicPr>
          <p:cNvPr id="1026" name="Picture 2">
            <a:extLst>
              <a:ext uri="{FF2B5EF4-FFF2-40B4-BE49-F238E27FC236}">
                <a16:creationId xmlns:a16="http://schemas.microsoft.com/office/drawing/2014/main" id="{D547040D-AA8F-DBC9-96FA-0DA6EACDC63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p:blipFill>
        <p:spPr bwMode="auto">
          <a:xfrm>
            <a:off x="1389460" y="4437112"/>
            <a:ext cx="1128108" cy="181077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 cartoon of a child&#10;&#10;Description automatically generated">
            <a:extLst>
              <a:ext uri="{FF2B5EF4-FFF2-40B4-BE49-F238E27FC236}">
                <a16:creationId xmlns:a16="http://schemas.microsoft.com/office/drawing/2014/main" id="{1302DF9F-554D-41D6-C39B-DE010788369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43808" y="4437112"/>
            <a:ext cx="1050493" cy="1744376"/>
          </a:xfrm>
          <a:prstGeom prst="rect">
            <a:avLst/>
          </a:prstGeom>
        </p:spPr>
      </p:pic>
      <p:pic>
        <p:nvPicPr>
          <p:cNvPr id="17" name="Picture 16">
            <a:extLst>
              <a:ext uri="{FF2B5EF4-FFF2-40B4-BE49-F238E27FC236}">
                <a16:creationId xmlns:a16="http://schemas.microsoft.com/office/drawing/2014/main" id="{6C30C61F-823F-4198-C82D-9C3681747A7C}"/>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3525940" y="4409443"/>
            <a:ext cx="1087566" cy="1799712"/>
          </a:xfrm>
          <a:prstGeom prst="rect">
            <a:avLst/>
          </a:prstGeom>
        </p:spPr>
      </p:pic>
      <p:pic>
        <p:nvPicPr>
          <p:cNvPr id="21" name="Picture 20">
            <a:extLst>
              <a:ext uri="{FF2B5EF4-FFF2-40B4-BE49-F238E27FC236}">
                <a16:creationId xmlns:a16="http://schemas.microsoft.com/office/drawing/2014/main" id="{6CBD85C7-7FC6-3818-0577-D090EAD7AFC2}"/>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4960762" y="4270516"/>
            <a:ext cx="763366" cy="1858487"/>
          </a:xfrm>
          <a:prstGeom prst="rect">
            <a:avLst/>
          </a:prstGeom>
        </p:spPr>
      </p:pic>
    </p:spTree>
    <p:extLst>
      <p:ext uri="{BB962C8B-B14F-4D97-AF65-F5344CB8AC3E}">
        <p14:creationId xmlns:p14="http://schemas.microsoft.com/office/powerpoint/2010/main" val="282120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404664"/>
            <a:ext cx="8229600" cy="5976664"/>
          </a:xfrm>
          <a:prstGeom prst="roundRect">
            <a:avLst>
              <a:gd name="adj" fmla="val 2305"/>
            </a:avLst>
          </a:prstGeom>
          <a:ln w="28575">
            <a:solidFill>
              <a:srgbClr val="FFFBFA"/>
            </a:solidFill>
          </a:ln>
        </p:spPr>
      </p:pic>
      <p:sp>
        <p:nvSpPr>
          <p:cNvPr id="8" name="Rounded Rectangular Callout 7"/>
          <p:cNvSpPr/>
          <p:nvPr/>
        </p:nvSpPr>
        <p:spPr>
          <a:xfrm>
            <a:off x="827584" y="908720"/>
            <a:ext cx="1872208" cy="1512168"/>
          </a:xfrm>
          <a:prstGeom prst="wedgeRoundRectCallout">
            <a:avLst>
              <a:gd name="adj1" fmla="val 49715"/>
              <a:gd name="adj2" fmla="val 714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Twinkl" pitchFamily="50" charset="0"/>
              </a:rPr>
              <a:t>I’m Mum. I am an optician.</a:t>
            </a:r>
            <a:endParaRPr lang="en-GB" sz="2800" dirty="0">
              <a:solidFill>
                <a:schemeClr val="tx1"/>
              </a:solidFill>
              <a:latin typeface="Twinkl" pitchFamily="50" charset="0"/>
            </a:endParaRPr>
          </a:p>
        </p:txBody>
      </p:sp>
      <p:sp>
        <p:nvSpPr>
          <p:cNvPr id="10" name="Rounded Rectangular Callout 9"/>
          <p:cNvSpPr/>
          <p:nvPr/>
        </p:nvSpPr>
        <p:spPr>
          <a:xfrm>
            <a:off x="6537975" y="908720"/>
            <a:ext cx="1872208" cy="2016224"/>
          </a:xfrm>
          <a:prstGeom prst="wedgeRoundRectCallout">
            <a:avLst>
              <a:gd name="adj1" fmla="val -72839"/>
              <a:gd name="adj2" fmla="val 2428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Twinkl" pitchFamily="50" charset="0"/>
              </a:rPr>
              <a:t>Hey! I’m Dad. I work in an office.</a:t>
            </a:r>
            <a:endParaRPr lang="en-GB" sz="2800" dirty="0">
              <a:solidFill>
                <a:schemeClr val="tx1"/>
              </a:solidFill>
              <a:latin typeface="Twinkl" pitchFamily="50"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843808" y="1124744"/>
            <a:ext cx="1326758" cy="479715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491372" y="1125385"/>
            <a:ext cx="1725796" cy="4795869"/>
          </a:xfrm>
          <a:prstGeom prst="rect">
            <a:avLst/>
          </a:prstGeom>
        </p:spPr>
      </p:pic>
    </p:spTree>
    <p:extLst>
      <p:ext uri="{BB962C8B-B14F-4D97-AF65-F5344CB8AC3E}">
        <p14:creationId xmlns:p14="http://schemas.microsoft.com/office/powerpoint/2010/main" val="1054468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476672"/>
            <a:ext cx="8229600" cy="5904656"/>
          </a:xfrm>
          <a:prstGeom prst="roundRect">
            <a:avLst>
              <a:gd name="adj" fmla="val 2305"/>
            </a:avLst>
          </a:prstGeom>
          <a:ln w="28575">
            <a:solidFill>
              <a:srgbClr val="FFFBFA"/>
            </a:solidFill>
          </a:ln>
        </p:spPr>
      </p:pic>
      <p:sp>
        <p:nvSpPr>
          <p:cNvPr id="8" name="Rounded Rectangular Callout 7"/>
          <p:cNvSpPr/>
          <p:nvPr/>
        </p:nvSpPr>
        <p:spPr>
          <a:xfrm>
            <a:off x="985915" y="830289"/>
            <a:ext cx="1872208" cy="1512168"/>
          </a:xfrm>
          <a:prstGeom prst="wedgeRoundRectCallout">
            <a:avLst>
              <a:gd name="adj1" fmla="val 50619"/>
              <a:gd name="adj2" fmla="val 6809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Twinkl" pitchFamily="50" charset="0"/>
              </a:rPr>
              <a:t>We are Gran and Grandad.</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018410" y="1269385"/>
            <a:ext cx="1494170" cy="449750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838894" y="1268760"/>
            <a:ext cx="1460747" cy="4558815"/>
          </a:xfrm>
          <a:prstGeom prst="rect">
            <a:avLst/>
          </a:prstGeom>
          <a:noFill/>
          <a:ln>
            <a:noFill/>
          </a:ln>
        </p:spPr>
      </p:pic>
      <p:sp>
        <p:nvSpPr>
          <p:cNvPr id="13" name="Rounded Rectangular Callout 12"/>
          <p:cNvSpPr/>
          <p:nvPr/>
        </p:nvSpPr>
        <p:spPr>
          <a:xfrm>
            <a:off x="6300192" y="823227"/>
            <a:ext cx="2088232" cy="1512168"/>
          </a:xfrm>
          <a:prstGeom prst="wedgeRoundRectCallout">
            <a:avLst>
              <a:gd name="adj1" fmla="val -49325"/>
              <a:gd name="adj2" fmla="val 6754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Twinkl" pitchFamily="50" charset="0"/>
              </a:rPr>
              <a:t>We live in the Highlands!</a:t>
            </a:r>
          </a:p>
        </p:txBody>
      </p:sp>
    </p:spTree>
    <p:extLst>
      <p:ext uri="{BB962C8B-B14F-4D97-AF65-F5344CB8AC3E}">
        <p14:creationId xmlns:p14="http://schemas.microsoft.com/office/powerpoint/2010/main" val="1546984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404665"/>
            <a:ext cx="8229600" cy="5976664"/>
          </a:xfrm>
          <a:prstGeom prst="roundRect">
            <a:avLst>
              <a:gd name="adj" fmla="val 2305"/>
            </a:avLst>
          </a:prstGeom>
          <a:ln w="28575">
            <a:solidFill>
              <a:srgbClr val="FFFBFA"/>
            </a:solidFill>
          </a:ln>
        </p:spPr>
      </p:pic>
      <p:sp>
        <p:nvSpPr>
          <p:cNvPr id="8" name="Rounded Rectangular Callout 7"/>
          <p:cNvSpPr/>
          <p:nvPr/>
        </p:nvSpPr>
        <p:spPr>
          <a:xfrm>
            <a:off x="985915" y="980728"/>
            <a:ext cx="1872208" cy="2304255"/>
          </a:xfrm>
          <a:prstGeom prst="wedgeRoundRectCallout">
            <a:avLst>
              <a:gd name="adj1" fmla="val 69160"/>
              <a:gd name="adj2" fmla="val 637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Twinkl" pitchFamily="50" charset="0"/>
              </a:rPr>
              <a:t>We are Grandma </a:t>
            </a:r>
            <a:r>
              <a:rPr lang="en-US" sz="2800" dirty="0" err="1">
                <a:solidFill>
                  <a:schemeClr val="tx1"/>
                </a:solidFill>
                <a:latin typeface="Twinkl" pitchFamily="50" charset="0"/>
              </a:rPr>
              <a:t>Dadi</a:t>
            </a:r>
            <a:r>
              <a:rPr lang="en-US" sz="2800" dirty="0">
                <a:solidFill>
                  <a:schemeClr val="tx1"/>
                </a:solidFill>
                <a:latin typeface="Twinkl" pitchFamily="50" charset="0"/>
              </a:rPr>
              <a:t> and Grandpa Dada.</a:t>
            </a:r>
            <a:endParaRPr lang="en-GB" sz="2800" dirty="0">
              <a:solidFill>
                <a:schemeClr val="tx1"/>
              </a:solidFill>
              <a:latin typeface="Twinkl" pitchFamily="50"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988678" y="1343314"/>
            <a:ext cx="1613687" cy="4475629"/>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840365" y="1284000"/>
            <a:ext cx="1457804" cy="4528335"/>
          </a:xfrm>
          <a:prstGeom prst="rect">
            <a:avLst/>
          </a:prstGeom>
          <a:noFill/>
          <a:ln>
            <a:noFill/>
          </a:ln>
        </p:spPr>
      </p:pic>
      <p:sp>
        <p:nvSpPr>
          <p:cNvPr id="13" name="Rounded Rectangular Callout 12"/>
          <p:cNvSpPr/>
          <p:nvPr/>
        </p:nvSpPr>
        <p:spPr>
          <a:xfrm>
            <a:off x="6300192" y="1268759"/>
            <a:ext cx="2088232" cy="1066635"/>
          </a:xfrm>
          <a:prstGeom prst="wedgeRoundRectCallout">
            <a:avLst>
              <a:gd name="adj1" fmla="val -49325"/>
              <a:gd name="adj2" fmla="val 6754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Twinkl" pitchFamily="50" charset="0"/>
              </a:rPr>
              <a:t>We live in the city.</a:t>
            </a:r>
            <a:endParaRPr lang="en-GB" sz="2800" dirty="0">
              <a:solidFill>
                <a:schemeClr val="tx1"/>
              </a:solidFill>
              <a:latin typeface="Twinkl" pitchFamily="50" charset="0"/>
            </a:endParaRPr>
          </a:p>
        </p:txBody>
      </p:sp>
    </p:spTree>
    <p:extLst>
      <p:ext uri="{BB962C8B-B14F-4D97-AF65-F5344CB8AC3E}">
        <p14:creationId xmlns:p14="http://schemas.microsoft.com/office/powerpoint/2010/main" val="3690055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404665"/>
            <a:ext cx="8229600" cy="5976664"/>
          </a:xfrm>
          <a:prstGeom prst="roundRect">
            <a:avLst>
              <a:gd name="adj" fmla="val 2305"/>
            </a:avLst>
          </a:prstGeom>
          <a:ln w="28575">
            <a:solidFill>
              <a:srgbClr val="FFFBFA"/>
            </a:solidFill>
          </a:ln>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371474" y="2266183"/>
            <a:ext cx="1296870" cy="3593119"/>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449900" y="2238222"/>
            <a:ext cx="1154548" cy="3610477"/>
          </a:xfrm>
          <a:prstGeom prst="rect">
            <a:avLst/>
          </a:prstGeom>
          <a:noFill/>
          <a:ln>
            <a:noFill/>
          </a:ln>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11560" y="2479142"/>
            <a:ext cx="1140156" cy="3431907"/>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619672" y="2478665"/>
            <a:ext cx="1114652" cy="3478695"/>
          </a:xfrm>
          <a:prstGeom prst="rect">
            <a:avLst/>
          </a:prstGeom>
          <a:noFill/>
          <a:ln>
            <a:noFill/>
          </a:ln>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2755603" y="2478665"/>
            <a:ext cx="952301" cy="3443229"/>
          </a:xfrm>
          <a:prstGeom prst="rect">
            <a:avLst/>
          </a:prstGeom>
        </p:spPr>
      </p:pic>
      <p:pic>
        <p:nvPicPr>
          <p:cNvPr id="14" name="Picture 13"/>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5421515" y="2479125"/>
            <a:ext cx="1238717" cy="3442310"/>
          </a:xfrm>
          <a:prstGeom prst="rect">
            <a:avLst/>
          </a:prstGeom>
        </p:spPr>
      </p:pic>
      <p:pic>
        <p:nvPicPr>
          <p:cNvPr id="15" name="Picture 14"/>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738627" y="3365386"/>
            <a:ext cx="833373" cy="2556811"/>
          </a:xfrm>
          <a:prstGeom prst="rect">
            <a:avLst/>
          </a:prstGeom>
        </p:spPr>
      </p:pic>
      <p:pic>
        <p:nvPicPr>
          <p:cNvPr id="16" name="Picture 15"/>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4572000" y="3357306"/>
            <a:ext cx="884735" cy="2564588"/>
          </a:xfrm>
          <a:prstGeom prst="rect">
            <a:avLst/>
          </a:prstGeom>
        </p:spPr>
      </p:pic>
      <p:sp>
        <p:nvSpPr>
          <p:cNvPr id="18" name="Freeform 17"/>
          <p:cNvSpPr/>
          <p:nvPr/>
        </p:nvSpPr>
        <p:spPr>
          <a:xfrm rot="9793430">
            <a:off x="958785" y="-190419"/>
            <a:ext cx="7396874" cy="3338575"/>
          </a:xfrm>
          <a:custGeom>
            <a:avLst/>
            <a:gdLst>
              <a:gd name="connsiteX0" fmla="*/ 7085918 w 7396874"/>
              <a:gd name="connsiteY0" fmla="*/ 3333125 h 3338575"/>
              <a:gd name="connsiteX1" fmla="*/ 2984987 w 7396874"/>
              <a:gd name="connsiteY1" fmla="*/ 2096843 h 3338575"/>
              <a:gd name="connsiteX2" fmla="*/ 1175225 w 7396874"/>
              <a:gd name="connsiteY2" fmla="*/ 1551265 h 3338575"/>
              <a:gd name="connsiteX3" fmla="*/ 90565 w 7396874"/>
              <a:gd name="connsiteY3" fmla="*/ 1224279 h 3338575"/>
              <a:gd name="connsiteX4" fmla="*/ 5450 w 7396874"/>
              <a:gd name="connsiteY4" fmla="*/ 1065698 h 3338575"/>
              <a:gd name="connsiteX5" fmla="*/ 97279 w 7396874"/>
              <a:gd name="connsiteY5" fmla="*/ 761087 h 3338575"/>
              <a:gd name="connsiteX6" fmla="*/ 152377 w 7396874"/>
              <a:gd name="connsiteY6" fmla="*/ 578321 h 3338575"/>
              <a:gd name="connsiteX7" fmla="*/ 310957 w 7396874"/>
              <a:gd name="connsiteY7" fmla="*/ 493206 h 3338575"/>
              <a:gd name="connsiteX8" fmla="*/ 472060 w 7396874"/>
              <a:gd name="connsiteY8" fmla="*/ 541773 h 3338575"/>
              <a:gd name="connsiteX9" fmla="*/ 472060 w 7396874"/>
              <a:gd name="connsiteY9" fmla="*/ 0 h 3338575"/>
              <a:gd name="connsiteX10" fmla="*/ 867393 w 7396874"/>
              <a:gd name="connsiteY10" fmla="*/ 660952 h 3338575"/>
              <a:gd name="connsiteX11" fmla="*/ 1184614 w 7396874"/>
              <a:gd name="connsiteY11" fmla="*/ 756583 h 3338575"/>
              <a:gd name="connsiteX12" fmla="*/ 1509845 w 7396874"/>
              <a:gd name="connsiteY12" fmla="*/ 298821 h 3338575"/>
              <a:gd name="connsiteX13" fmla="*/ 1545047 w 7396874"/>
              <a:gd name="connsiteY13" fmla="*/ 865240 h 3338575"/>
              <a:gd name="connsiteX14" fmla="*/ 2115297 w 7396874"/>
              <a:gd name="connsiteY14" fmla="*/ 1037150 h 3338575"/>
              <a:gd name="connsiteX15" fmla="*/ 2489552 w 7396874"/>
              <a:gd name="connsiteY15" fmla="*/ 457437 h 3338575"/>
              <a:gd name="connsiteX16" fmla="*/ 2499331 w 7396874"/>
              <a:gd name="connsiteY16" fmla="*/ 1152922 h 3338575"/>
              <a:gd name="connsiteX17" fmla="*/ 2920994 w 7396874"/>
              <a:gd name="connsiteY17" fmla="*/ 1280038 h 3338575"/>
              <a:gd name="connsiteX18" fmla="*/ 3480868 w 7396874"/>
              <a:gd name="connsiteY18" fmla="*/ 225632 h 3338575"/>
              <a:gd name="connsiteX19" fmla="*/ 3411395 w 7396874"/>
              <a:gd name="connsiteY19" fmla="*/ 1427877 h 3338575"/>
              <a:gd name="connsiteX20" fmla="*/ 4195411 w 7396874"/>
              <a:gd name="connsiteY20" fmla="*/ 1664229 h 3338575"/>
              <a:gd name="connsiteX21" fmla="*/ 4755286 w 7396874"/>
              <a:gd name="connsiteY21" fmla="*/ 609823 h 3338575"/>
              <a:gd name="connsiteX22" fmla="*/ 4685812 w 7396874"/>
              <a:gd name="connsiteY22" fmla="*/ 1812067 h 3338575"/>
              <a:gd name="connsiteX23" fmla="*/ 5014212 w 7396874"/>
              <a:gd name="connsiteY23" fmla="*/ 1911068 h 3338575"/>
              <a:gd name="connsiteX24" fmla="*/ 5388467 w 7396874"/>
              <a:gd name="connsiteY24" fmla="*/ 1331355 h 3338575"/>
              <a:gd name="connsiteX25" fmla="*/ 5398245 w 7396874"/>
              <a:gd name="connsiteY25" fmla="*/ 2026841 h 3338575"/>
              <a:gd name="connsiteX26" fmla="*/ 6027918 w 7396874"/>
              <a:gd name="connsiteY26" fmla="*/ 2216664 h 3338575"/>
              <a:gd name="connsiteX27" fmla="*/ 6402173 w 7396874"/>
              <a:gd name="connsiteY27" fmla="*/ 1636951 h 3338575"/>
              <a:gd name="connsiteX28" fmla="*/ 6411952 w 7396874"/>
              <a:gd name="connsiteY28" fmla="*/ 2332436 h 3338575"/>
              <a:gd name="connsiteX29" fmla="*/ 6703943 w 7396874"/>
              <a:gd name="connsiteY29" fmla="*/ 2420461 h 3338575"/>
              <a:gd name="connsiteX30" fmla="*/ 7388652 w 7396874"/>
              <a:gd name="connsiteY30" fmla="*/ 1862665 h 3338575"/>
              <a:gd name="connsiteX31" fmla="*/ 7092963 w 7396874"/>
              <a:gd name="connsiteY31" fmla="*/ 2537737 h 3338575"/>
              <a:gd name="connsiteX32" fmla="*/ 7306310 w 7396874"/>
              <a:gd name="connsiteY32" fmla="*/ 2602053 h 3338575"/>
              <a:gd name="connsiteX33" fmla="*/ 7391424 w 7396874"/>
              <a:gd name="connsiteY33" fmla="*/ 2760633 h 3338575"/>
              <a:gd name="connsiteX34" fmla="*/ 7336327 w 7396874"/>
              <a:gd name="connsiteY34" fmla="*/ 2943399 h 3338575"/>
              <a:gd name="connsiteX35" fmla="*/ 7244498 w 7396874"/>
              <a:gd name="connsiteY35" fmla="*/ 3248010 h 3338575"/>
              <a:gd name="connsiteX36" fmla="*/ 7085918 w 7396874"/>
              <a:gd name="connsiteY36" fmla="*/ 3333125 h 333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7396874" h="3338575">
                <a:moveTo>
                  <a:pt x="7085918" y="3333125"/>
                </a:moveTo>
                <a:lnTo>
                  <a:pt x="2984987" y="2096843"/>
                </a:lnTo>
                <a:lnTo>
                  <a:pt x="1175225" y="1551265"/>
                </a:lnTo>
                <a:lnTo>
                  <a:pt x="90565" y="1224279"/>
                </a:lnTo>
                <a:cubicBezTo>
                  <a:pt x="23270" y="1203992"/>
                  <a:pt x="-14837" y="1132993"/>
                  <a:pt x="5450" y="1065698"/>
                </a:cubicBezTo>
                <a:lnTo>
                  <a:pt x="97279" y="761087"/>
                </a:lnTo>
                <a:lnTo>
                  <a:pt x="152377" y="578321"/>
                </a:lnTo>
                <a:cubicBezTo>
                  <a:pt x="172663" y="511027"/>
                  <a:pt x="243662" y="472919"/>
                  <a:pt x="310957" y="493206"/>
                </a:cubicBezTo>
                <a:lnTo>
                  <a:pt x="472060" y="541773"/>
                </a:lnTo>
                <a:lnTo>
                  <a:pt x="472060" y="0"/>
                </a:lnTo>
                <a:lnTo>
                  <a:pt x="867393" y="660952"/>
                </a:lnTo>
                <a:lnTo>
                  <a:pt x="1184614" y="756583"/>
                </a:lnTo>
                <a:lnTo>
                  <a:pt x="1509845" y="298821"/>
                </a:lnTo>
                <a:lnTo>
                  <a:pt x="1545047" y="865240"/>
                </a:lnTo>
                <a:lnTo>
                  <a:pt x="2115297" y="1037150"/>
                </a:lnTo>
                <a:lnTo>
                  <a:pt x="2489552" y="457437"/>
                </a:lnTo>
                <a:lnTo>
                  <a:pt x="2499331" y="1152922"/>
                </a:lnTo>
                <a:lnTo>
                  <a:pt x="2920994" y="1280038"/>
                </a:lnTo>
                <a:lnTo>
                  <a:pt x="3480868" y="225632"/>
                </a:lnTo>
                <a:lnTo>
                  <a:pt x="3411395" y="1427877"/>
                </a:lnTo>
                <a:lnTo>
                  <a:pt x="4195411" y="1664229"/>
                </a:lnTo>
                <a:lnTo>
                  <a:pt x="4755286" y="609823"/>
                </a:lnTo>
                <a:lnTo>
                  <a:pt x="4685812" y="1812067"/>
                </a:lnTo>
                <a:lnTo>
                  <a:pt x="5014212" y="1911068"/>
                </a:lnTo>
                <a:lnTo>
                  <a:pt x="5388467" y="1331355"/>
                </a:lnTo>
                <a:lnTo>
                  <a:pt x="5398245" y="2026841"/>
                </a:lnTo>
                <a:lnTo>
                  <a:pt x="6027918" y="2216664"/>
                </a:lnTo>
                <a:lnTo>
                  <a:pt x="6402173" y="1636951"/>
                </a:lnTo>
                <a:lnTo>
                  <a:pt x="6411952" y="2332436"/>
                </a:lnTo>
                <a:lnTo>
                  <a:pt x="6703943" y="2420461"/>
                </a:lnTo>
                <a:lnTo>
                  <a:pt x="7388652" y="1862665"/>
                </a:lnTo>
                <a:lnTo>
                  <a:pt x="7092963" y="2537737"/>
                </a:lnTo>
                <a:lnTo>
                  <a:pt x="7306310" y="2602053"/>
                </a:lnTo>
                <a:cubicBezTo>
                  <a:pt x="7373604" y="2622340"/>
                  <a:pt x="7411711" y="2693339"/>
                  <a:pt x="7391424" y="2760633"/>
                </a:cubicBezTo>
                <a:lnTo>
                  <a:pt x="7336327" y="2943399"/>
                </a:lnTo>
                <a:lnTo>
                  <a:pt x="7244498" y="3248010"/>
                </a:lnTo>
                <a:cubicBezTo>
                  <a:pt x="7224211" y="3315305"/>
                  <a:pt x="7153212" y="3353412"/>
                  <a:pt x="7085918" y="3333125"/>
                </a:cubicBezTo>
                <a:close/>
              </a:path>
            </a:pathLst>
          </a:cu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chemeClr val="tx1"/>
                </a:solidFill>
              </a:ln>
            </a:endParaRPr>
          </a:p>
        </p:txBody>
      </p:sp>
      <p:sp>
        <p:nvSpPr>
          <p:cNvPr id="19" name="TextBox 18"/>
          <p:cNvSpPr txBox="1"/>
          <p:nvPr/>
        </p:nvSpPr>
        <p:spPr>
          <a:xfrm>
            <a:off x="1684327" y="964683"/>
            <a:ext cx="5756093" cy="800219"/>
          </a:xfrm>
          <a:prstGeom prst="rect">
            <a:avLst/>
          </a:prstGeom>
          <a:noFill/>
        </p:spPr>
        <p:txBody>
          <a:bodyPr wrap="square" rtlCol="0">
            <a:spAutoFit/>
          </a:bodyPr>
          <a:lstStyle/>
          <a:p>
            <a:pPr algn="ctr"/>
            <a:r>
              <a:rPr lang="en-US" sz="2800" dirty="0">
                <a:latin typeface="Twinkl" pitchFamily="50" charset="0"/>
              </a:rPr>
              <a:t>We are the </a:t>
            </a:r>
            <a:r>
              <a:rPr lang="en-US" sz="2800" dirty="0" err="1">
                <a:latin typeface="Twinkl" pitchFamily="50" charset="0"/>
              </a:rPr>
              <a:t>Twinkl</a:t>
            </a:r>
            <a:r>
              <a:rPr lang="en-US" sz="2800" dirty="0">
                <a:latin typeface="Twinkl" pitchFamily="50" charset="0"/>
              </a:rPr>
              <a:t> Phonics family!</a:t>
            </a:r>
            <a:endParaRPr lang="en-GB" sz="2800" dirty="0">
              <a:latin typeface="Twinkl" pitchFamily="50" charset="0"/>
            </a:endParaRPr>
          </a:p>
          <a:p>
            <a:pPr algn="ctr"/>
            <a:endParaRPr lang="en-GB" dirty="0"/>
          </a:p>
        </p:txBody>
      </p:sp>
    </p:spTree>
    <p:extLst>
      <p:ext uri="{BB962C8B-B14F-4D97-AF65-F5344CB8AC3E}">
        <p14:creationId xmlns:p14="http://schemas.microsoft.com/office/powerpoint/2010/main" val="2810636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76435F4C-F704-8DFE-A190-F8B6F3E412E5}"/>
              </a:ext>
            </a:extLst>
          </p:cNvPr>
          <p:cNvSpPr/>
          <p:nvPr/>
        </p:nvSpPr>
        <p:spPr>
          <a:xfrm>
            <a:off x="7380312" y="5733256"/>
            <a:ext cx="1763688" cy="13681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184</TotalTime>
  <Words>71</Words>
  <Application>Microsoft Macintosh PowerPoint</Application>
  <PresentationFormat>On-screen Show (4:3)</PresentationFormat>
  <Paragraphs>11</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Roboto</vt:lpstr>
      <vt:lpstr>Twinkl</vt:lpstr>
      <vt:lpstr>Tuffy-TTF</vt:lpstr>
      <vt:lpstr>Twinkl SemiBold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Guidance for Video/Audio in PowerPoints</dc:title>
  <dc:creator>Charlotte Walker</dc:creator>
  <cp:lastModifiedBy>Nicki Stafford</cp:lastModifiedBy>
  <cp:revision>18</cp:revision>
  <dcterms:created xsi:type="dcterms:W3CDTF">2018-09-17T15:18:56Z</dcterms:created>
  <dcterms:modified xsi:type="dcterms:W3CDTF">2025-07-26T17:13:54Z</dcterms:modified>
</cp:coreProperties>
</file>