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8288000" cy="10287000"/>
  <p:notesSz cx="6858000" cy="9144000"/>
  <p:embeddedFontLst>
    <p:embeddedFont>
      <p:font typeface="Fibre" panose="020B0604020202020204" charset="0"/>
      <p:regular r:id="rId11"/>
    </p:embeddedFont>
    <p:embeddedFont>
      <p:font typeface="Quicksand Bold" panose="020B0604020202020204" charset="0"/>
      <p:regular r:id="rId12"/>
    </p:embeddedFont>
    <p:embeddedFont>
      <p:font typeface="Calibri" panose="020F0502020204030204" pitchFamily="34" charset="0"/>
      <p:regular r:id="rId13"/>
      <p:bold r:id="rId14"/>
      <p:italic r:id="rId15"/>
      <p:boldItalic r:id="rId16"/>
    </p:embeddedFont>
    <p:embeddedFont>
      <p:font typeface="Quicksand Semi-Bold" panose="020B0604020202020204"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3" d="100"/>
          <a:sy n="53" d="100"/>
        </p:scale>
        <p:origin x="763"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18" Type="http://schemas.openxmlformats.org/officeDocument/2006/relationships/image" Target="../media/image9.png"/><Relationship Id="rId26" Type="http://schemas.openxmlformats.org/officeDocument/2006/relationships/image" Target="../media/image13.png"/><Relationship Id="rId3" Type="http://schemas.openxmlformats.org/officeDocument/2006/relationships/image" Target="../media/image2.sv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6.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8.png"/><Relationship Id="rId20" Type="http://schemas.openxmlformats.org/officeDocument/2006/relationships/image" Target="../media/image10.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0.svg"/><Relationship Id="rId24" Type="http://schemas.openxmlformats.org/officeDocument/2006/relationships/image" Target="../media/image12.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14.png"/><Relationship Id="rId10" Type="http://schemas.openxmlformats.org/officeDocument/2006/relationships/image" Target="../media/image5.png"/><Relationship Id="rId19" Type="http://schemas.openxmlformats.org/officeDocument/2006/relationships/image" Target="../media/image18.svg"/><Relationship Id="rId31" Type="http://schemas.openxmlformats.org/officeDocument/2006/relationships/image" Target="../media/image30.svg"/><Relationship Id="rId4" Type="http://schemas.openxmlformats.org/officeDocument/2006/relationships/image" Target="../media/image2.png"/><Relationship Id="rId9" Type="http://schemas.openxmlformats.org/officeDocument/2006/relationships/image" Target="../media/image8.svg"/><Relationship Id="rId14" Type="http://schemas.openxmlformats.org/officeDocument/2006/relationships/image" Target="../media/image7.png"/><Relationship Id="rId22" Type="http://schemas.openxmlformats.org/officeDocument/2006/relationships/image" Target="../media/image11.png"/><Relationship Id="rId27" Type="http://schemas.openxmlformats.org/officeDocument/2006/relationships/image" Target="../media/image26.svg"/><Relationship Id="rId30" Type="http://schemas.openxmlformats.org/officeDocument/2006/relationships/image" Target="../media/image15.png"/></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40.svg"/><Relationship Id="rId3" Type="http://schemas.openxmlformats.org/officeDocument/2006/relationships/image" Target="../media/image32.svg"/><Relationship Id="rId7" Type="http://schemas.openxmlformats.org/officeDocument/2006/relationships/image" Target="../media/image34.svg"/><Relationship Id="rId12"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8.svg"/><Relationship Id="rId5" Type="http://schemas.openxmlformats.org/officeDocument/2006/relationships/image" Target="../media/image18.svg"/><Relationship Id="rId15" Type="http://schemas.openxmlformats.org/officeDocument/2006/relationships/image" Target="../media/image42.svg"/><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image" Target="../media/image36.svg"/><Relationship Id="rId14" Type="http://schemas.openxmlformats.org/officeDocument/2006/relationships/image" Target="../media/image21.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54.svg"/><Relationship Id="rId3" Type="http://schemas.openxmlformats.org/officeDocument/2006/relationships/image" Target="../media/image44.svg"/><Relationship Id="rId7" Type="http://schemas.openxmlformats.org/officeDocument/2006/relationships/image" Target="../media/image48.svg"/><Relationship Id="rId12"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52.svg"/><Relationship Id="rId5" Type="http://schemas.openxmlformats.org/officeDocument/2006/relationships/image" Target="../media/image46.svg"/><Relationship Id="rId15" Type="http://schemas.openxmlformats.org/officeDocument/2006/relationships/image" Target="../media/image56.svg"/><Relationship Id="rId10" Type="http://schemas.openxmlformats.org/officeDocument/2006/relationships/image" Target="../media/image26.png"/><Relationship Id="rId4" Type="http://schemas.openxmlformats.org/officeDocument/2006/relationships/image" Target="../media/image23.png"/><Relationship Id="rId9" Type="http://schemas.openxmlformats.org/officeDocument/2006/relationships/image" Target="../media/image50.svg"/><Relationship Id="rId14" Type="http://schemas.openxmlformats.org/officeDocument/2006/relationships/image" Target="../media/image28.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40.svg"/><Relationship Id="rId3" Type="http://schemas.openxmlformats.org/officeDocument/2006/relationships/image" Target="../media/image32.svg"/><Relationship Id="rId7" Type="http://schemas.openxmlformats.org/officeDocument/2006/relationships/image" Target="../media/image34.svg"/><Relationship Id="rId12"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8.svg"/><Relationship Id="rId5" Type="http://schemas.openxmlformats.org/officeDocument/2006/relationships/image" Target="../media/image18.svg"/><Relationship Id="rId15" Type="http://schemas.openxmlformats.org/officeDocument/2006/relationships/image" Target="../media/image42.svg"/><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image" Target="../media/image36.svg"/><Relationship Id="rId14" Type="http://schemas.openxmlformats.org/officeDocument/2006/relationships/image" Target="../media/image21.png"/></Relationships>
</file>

<file path=ppt/slides/_rels/slide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58.svg"/><Relationship Id="rId7" Type="http://schemas.openxmlformats.org/officeDocument/2006/relationships/image" Target="../media/image62.sv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60.svg"/><Relationship Id="rId10" Type="http://schemas.openxmlformats.org/officeDocument/2006/relationships/image" Target="../media/image33.png"/><Relationship Id="rId4" Type="http://schemas.openxmlformats.org/officeDocument/2006/relationships/image" Target="../media/image30.png"/><Relationship Id="rId9" Type="http://schemas.openxmlformats.org/officeDocument/2006/relationships/image" Target="../media/image64.sv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24.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24.sv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40.svg"/><Relationship Id="rId3" Type="http://schemas.openxmlformats.org/officeDocument/2006/relationships/image" Target="../media/image32.svg"/><Relationship Id="rId7" Type="http://schemas.openxmlformats.org/officeDocument/2006/relationships/image" Target="../media/image34.svg"/><Relationship Id="rId12"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8.svg"/><Relationship Id="rId5" Type="http://schemas.openxmlformats.org/officeDocument/2006/relationships/image" Target="../media/image18.svg"/><Relationship Id="rId15" Type="http://schemas.openxmlformats.org/officeDocument/2006/relationships/image" Target="../media/image42.svg"/><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image" Target="../media/image36.svg"/><Relationship Id="rId14"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2.svg"/><Relationship Id="rId3" Type="http://schemas.openxmlformats.org/officeDocument/2006/relationships/image" Target="../media/image69.svg"/><Relationship Id="rId7" Type="http://schemas.openxmlformats.org/officeDocument/2006/relationships/image" Target="../media/image73.svg"/><Relationship Id="rId12" Type="http://schemas.openxmlformats.org/officeDocument/2006/relationships/image" Target="../media/image1.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77.svg"/><Relationship Id="rId5" Type="http://schemas.openxmlformats.org/officeDocument/2006/relationships/image" Target="../media/image71.svg"/><Relationship Id="rId15" Type="http://schemas.openxmlformats.org/officeDocument/2006/relationships/image" Target="../media/image79.svg"/><Relationship Id="rId10" Type="http://schemas.openxmlformats.org/officeDocument/2006/relationships/image" Target="../media/image40.png"/><Relationship Id="rId4" Type="http://schemas.openxmlformats.org/officeDocument/2006/relationships/image" Target="../media/image37.png"/><Relationship Id="rId9" Type="http://schemas.openxmlformats.org/officeDocument/2006/relationships/image" Target="../media/image75.svg"/><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rot="1737559">
            <a:off x="2514574" y="8661324"/>
            <a:ext cx="4277568" cy="2978743"/>
          </a:xfrm>
          <a:custGeom>
            <a:avLst/>
            <a:gdLst/>
            <a:ahLst/>
            <a:cxnLst/>
            <a:rect l="l" t="t" r="r" b="b"/>
            <a:pathLst>
              <a:path w="4277568" h="2978743">
                <a:moveTo>
                  <a:pt x="0" y="0"/>
                </a:moveTo>
                <a:lnTo>
                  <a:pt x="4277569" y="0"/>
                </a:lnTo>
                <a:lnTo>
                  <a:pt x="4277569" y="2978743"/>
                </a:lnTo>
                <a:lnTo>
                  <a:pt x="0" y="297874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17096905" y="3925196"/>
            <a:ext cx="2854557" cy="2956698"/>
          </a:xfrm>
          <a:custGeom>
            <a:avLst/>
            <a:gdLst/>
            <a:ahLst/>
            <a:cxnLst/>
            <a:rect l="l" t="t" r="r" b="b"/>
            <a:pathLst>
              <a:path w="2854557" h="2956698">
                <a:moveTo>
                  <a:pt x="0" y="0"/>
                </a:moveTo>
                <a:lnTo>
                  <a:pt x="2854557" y="0"/>
                </a:lnTo>
                <a:lnTo>
                  <a:pt x="2854557" y="2956698"/>
                </a:lnTo>
                <a:lnTo>
                  <a:pt x="0" y="295669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flipH="1">
            <a:off x="-1136496" y="8228619"/>
            <a:ext cx="3057281" cy="2751553"/>
          </a:xfrm>
          <a:custGeom>
            <a:avLst/>
            <a:gdLst/>
            <a:ahLst/>
            <a:cxnLst/>
            <a:rect l="l" t="t" r="r" b="b"/>
            <a:pathLst>
              <a:path w="3057281" h="2751553">
                <a:moveTo>
                  <a:pt x="3057281" y="0"/>
                </a:moveTo>
                <a:lnTo>
                  <a:pt x="0" y="0"/>
                </a:lnTo>
                <a:lnTo>
                  <a:pt x="0" y="2751552"/>
                </a:lnTo>
                <a:lnTo>
                  <a:pt x="3057281" y="2751552"/>
                </a:lnTo>
                <a:lnTo>
                  <a:pt x="3057281"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5" name="Freeform 5"/>
          <p:cNvSpPr/>
          <p:nvPr/>
        </p:nvSpPr>
        <p:spPr>
          <a:xfrm>
            <a:off x="16413011" y="7395331"/>
            <a:ext cx="4539051" cy="4810170"/>
          </a:xfrm>
          <a:custGeom>
            <a:avLst/>
            <a:gdLst/>
            <a:ahLst/>
            <a:cxnLst/>
            <a:rect l="l" t="t" r="r" b="b"/>
            <a:pathLst>
              <a:path w="4539051" h="4810170">
                <a:moveTo>
                  <a:pt x="0" y="0"/>
                </a:moveTo>
                <a:lnTo>
                  <a:pt x="4539051" y="0"/>
                </a:lnTo>
                <a:lnTo>
                  <a:pt x="4539051" y="4810170"/>
                </a:lnTo>
                <a:lnTo>
                  <a:pt x="0" y="481017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029695" y="4662240"/>
            <a:ext cx="2058395" cy="3339578"/>
          </a:xfrm>
          <a:custGeom>
            <a:avLst/>
            <a:gdLst/>
            <a:ahLst/>
            <a:cxnLst/>
            <a:rect l="l" t="t" r="r" b="b"/>
            <a:pathLst>
              <a:path w="2058395" h="3339578">
                <a:moveTo>
                  <a:pt x="0" y="0"/>
                </a:moveTo>
                <a:lnTo>
                  <a:pt x="2058395" y="0"/>
                </a:lnTo>
                <a:lnTo>
                  <a:pt x="2058395" y="3339578"/>
                </a:lnTo>
                <a:lnTo>
                  <a:pt x="0" y="3339578"/>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a:ln cap="sq">
            <a:noFill/>
            <a:prstDash val="solid"/>
            <a:miter/>
          </a:ln>
        </p:spPr>
      </p:sp>
      <p:sp>
        <p:nvSpPr>
          <p:cNvPr id="7" name="Freeform 7"/>
          <p:cNvSpPr/>
          <p:nvPr/>
        </p:nvSpPr>
        <p:spPr>
          <a:xfrm>
            <a:off x="7426264" y="8847163"/>
            <a:ext cx="2906489" cy="3358338"/>
          </a:xfrm>
          <a:custGeom>
            <a:avLst/>
            <a:gdLst/>
            <a:ahLst/>
            <a:cxnLst/>
            <a:rect l="l" t="t" r="r" b="b"/>
            <a:pathLst>
              <a:path w="2906489" h="3358338">
                <a:moveTo>
                  <a:pt x="0" y="0"/>
                </a:moveTo>
                <a:lnTo>
                  <a:pt x="2906488" y="0"/>
                </a:lnTo>
                <a:lnTo>
                  <a:pt x="2906488" y="3358338"/>
                </a:lnTo>
                <a:lnTo>
                  <a:pt x="0" y="3358338"/>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7096905" y="1028700"/>
            <a:ext cx="2886146" cy="2524065"/>
          </a:xfrm>
          <a:custGeom>
            <a:avLst/>
            <a:gdLst/>
            <a:ahLst/>
            <a:cxnLst/>
            <a:rect l="l" t="t" r="r" b="b"/>
            <a:pathLst>
              <a:path w="2886146" h="2524065">
                <a:moveTo>
                  <a:pt x="0" y="0"/>
                </a:moveTo>
                <a:lnTo>
                  <a:pt x="2886145" y="0"/>
                </a:lnTo>
                <a:lnTo>
                  <a:pt x="2886145" y="2524065"/>
                </a:lnTo>
                <a:lnTo>
                  <a:pt x="0" y="2524065"/>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9" name="Freeform 9"/>
          <p:cNvSpPr/>
          <p:nvPr/>
        </p:nvSpPr>
        <p:spPr>
          <a:xfrm rot="-10800000">
            <a:off x="10696671" y="9261214"/>
            <a:ext cx="5352421" cy="2530235"/>
          </a:xfrm>
          <a:custGeom>
            <a:avLst/>
            <a:gdLst/>
            <a:ahLst/>
            <a:cxnLst/>
            <a:rect l="l" t="t" r="r" b="b"/>
            <a:pathLst>
              <a:path w="5352421" h="2530235">
                <a:moveTo>
                  <a:pt x="0" y="0"/>
                </a:moveTo>
                <a:lnTo>
                  <a:pt x="5352421" y="0"/>
                </a:lnTo>
                <a:lnTo>
                  <a:pt x="5352421" y="2530235"/>
                </a:lnTo>
                <a:lnTo>
                  <a:pt x="0" y="2530235"/>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sp>
      <p:sp>
        <p:nvSpPr>
          <p:cNvPr id="10" name="Freeform 10"/>
          <p:cNvSpPr/>
          <p:nvPr/>
        </p:nvSpPr>
        <p:spPr>
          <a:xfrm>
            <a:off x="-417113" y="-1667348"/>
            <a:ext cx="2477977" cy="3577131"/>
          </a:xfrm>
          <a:custGeom>
            <a:avLst/>
            <a:gdLst/>
            <a:ahLst/>
            <a:cxnLst/>
            <a:rect l="l" t="t" r="r" b="b"/>
            <a:pathLst>
              <a:path w="2477977" h="3577131">
                <a:moveTo>
                  <a:pt x="0" y="0"/>
                </a:moveTo>
                <a:lnTo>
                  <a:pt x="2477976" y="0"/>
                </a:lnTo>
                <a:lnTo>
                  <a:pt x="2477976" y="3577131"/>
                </a:lnTo>
                <a:lnTo>
                  <a:pt x="0" y="3577131"/>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a:ln cap="sq">
            <a:noFill/>
            <a:prstDash val="solid"/>
            <a:miter/>
          </a:ln>
        </p:spPr>
      </p:sp>
      <p:sp>
        <p:nvSpPr>
          <p:cNvPr id="11" name="Freeform 11"/>
          <p:cNvSpPr/>
          <p:nvPr/>
        </p:nvSpPr>
        <p:spPr>
          <a:xfrm>
            <a:off x="2060863" y="-1667348"/>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20">
              <a:extLst>
                <a:ext uri="{96DAC541-7B7A-43D3-8B79-37D633B846F1}">
                  <asvg:svgBlip xmlns:asvg="http://schemas.microsoft.com/office/drawing/2016/SVG/main" xmlns="" r:embed="rId21"/>
                </a:ext>
              </a:extLst>
            </a:blip>
            <a:stretch>
              <a:fillRect/>
            </a:stretch>
          </a:blipFill>
          <a:ln cap="sq">
            <a:noFill/>
            <a:prstDash val="solid"/>
            <a:miter/>
          </a:ln>
        </p:spPr>
      </p:sp>
      <p:sp>
        <p:nvSpPr>
          <p:cNvPr id="12" name="Freeform 12"/>
          <p:cNvSpPr/>
          <p:nvPr/>
        </p:nvSpPr>
        <p:spPr>
          <a:xfrm rot="4182716">
            <a:off x="5683694" y="-2327113"/>
            <a:ext cx="3249068" cy="4006698"/>
          </a:xfrm>
          <a:custGeom>
            <a:avLst/>
            <a:gdLst/>
            <a:ahLst/>
            <a:cxnLst/>
            <a:rect l="l" t="t" r="r" b="b"/>
            <a:pathLst>
              <a:path w="3249068" h="4006698">
                <a:moveTo>
                  <a:pt x="0" y="0"/>
                </a:moveTo>
                <a:lnTo>
                  <a:pt x="3249068" y="0"/>
                </a:lnTo>
                <a:lnTo>
                  <a:pt x="3249068" y="4006699"/>
                </a:lnTo>
                <a:lnTo>
                  <a:pt x="0" y="4006699"/>
                </a:lnTo>
                <a:lnTo>
                  <a:pt x="0" y="0"/>
                </a:lnTo>
                <a:close/>
              </a:path>
            </a:pathLst>
          </a:custGeom>
          <a:blipFill>
            <a:blip r:embed="rId22">
              <a:extLst>
                <a:ext uri="{96DAC541-7B7A-43D3-8B79-37D633B846F1}">
                  <asvg:svgBlip xmlns:asvg="http://schemas.microsoft.com/office/drawing/2016/SVG/main" xmlns="" r:embed="rId23"/>
                </a:ext>
              </a:extLst>
            </a:blip>
            <a:stretch>
              <a:fillRect/>
            </a:stretch>
          </a:blipFill>
        </p:spPr>
      </p:sp>
      <p:sp>
        <p:nvSpPr>
          <p:cNvPr id="13" name="Freeform 13"/>
          <p:cNvSpPr/>
          <p:nvPr/>
        </p:nvSpPr>
        <p:spPr>
          <a:xfrm>
            <a:off x="14181395" y="-3285587"/>
            <a:ext cx="4859148" cy="4691287"/>
          </a:xfrm>
          <a:custGeom>
            <a:avLst/>
            <a:gdLst/>
            <a:ahLst/>
            <a:cxnLst/>
            <a:rect l="l" t="t" r="r" b="b"/>
            <a:pathLst>
              <a:path w="4859148" h="4691287">
                <a:moveTo>
                  <a:pt x="0" y="0"/>
                </a:moveTo>
                <a:lnTo>
                  <a:pt x="4859148" y="0"/>
                </a:lnTo>
                <a:lnTo>
                  <a:pt x="4859148" y="4691287"/>
                </a:lnTo>
                <a:lnTo>
                  <a:pt x="0" y="4691287"/>
                </a:lnTo>
                <a:lnTo>
                  <a:pt x="0" y="0"/>
                </a:lnTo>
                <a:close/>
              </a:path>
            </a:pathLst>
          </a:custGeom>
          <a:blipFill>
            <a:blip r:embed="rId24">
              <a:extLst>
                <a:ext uri="{96DAC541-7B7A-43D3-8B79-37D633B846F1}">
                  <asvg:svgBlip xmlns:asvg="http://schemas.microsoft.com/office/drawing/2016/SVG/main" xmlns="" r:embed="rId25"/>
                </a:ext>
              </a:extLst>
            </a:blip>
            <a:stretch>
              <a:fillRect/>
            </a:stretch>
          </a:blipFill>
        </p:spPr>
      </p:sp>
      <p:sp>
        <p:nvSpPr>
          <p:cNvPr id="14" name="Freeform 14"/>
          <p:cNvSpPr/>
          <p:nvPr/>
        </p:nvSpPr>
        <p:spPr>
          <a:xfrm rot="5400000">
            <a:off x="10684014" y="-1843014"/>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26">
              <a:extLst>
                <a:ext uri="{96DAC541-7B7A-43D3-8B79-37D633B846F1}">
                  <asvg:svgBlip xmlns:asvg="http://schemas.microsoft.com/office/drawing/2016/SVG/main" xmlns="" r:embed="rId27"/>
                </a:ext>
              </a:extLst>
            </a:blip>
            <a:stretch>
              <a:fillRect/>
            </a:stretch>
          </a:blipFill>
        </p:spPr>
      </p:sp>
      <p:sp>
        <p:nvSpPr>
          <p:cNvPr id="15" name="Freeform 15"/>
          <p:cNvSpPr/>
          <p:nvPr/>
        </p:nvSpPr>
        <p:spPr>
          <a:xfrm>
            <a:off x="-972660" y="2160503"/>
            <a:ext cx="2001360" cy="2251018"/>
          </a:xfrm>
          <a:custGeom>
            <a:avLst/>
            <a:gdLst/>
            <a:ahLst/>
            <a:cxnLst/>
            <a:rect l="l" t="t" r="r" b="b"/>
            <a:pathLst>
              <a:path w="2001360" h="2251018">
                <a:moveTo>
                  <a:pt x="0" y="0"/>
                </a:moveTo>
                <a:lnTo>
                  <a:pt x="2001360" y="0"/>
                </a:lnTo>
                <a:lnTo>
                  <a:pt x="2001360" y="2251018"/>
                </a:lnTo>
                <a:lnTo>
                  <a:pt x="0" y="2251018"/>
                </a:lnTo>
                <a:lnTo>
                  <a:pt x="0" y="0"/>
                </a:lnTo>
                <a:close/>
              </a:path>
            </a:pathLst>
          </a:custGeom>
          <a:blipFill>
            <a:blip r:embed="rId28">
              <a:extLst>
                <a:ext uri="{96DAC541-7B7A-43D3-8B79-37D633B846F1}">
                  <asvg:svgBlip xmlns:asvg="http://schemas.microsoft.com/office/drawing/2016/SVG/main" xmlns="" r:embed="rId29"/>
                </a:ext>
              </a:extLst>
            </a:blip>
            <a:stretch>
              <a:fillRect/>
            </a:stretch>
          </a:blipFill>
          <a:ln cap="sq">
            <a:noFill/>
            <a:prstDash val="solid"/>
            <a:miter/>
          </a:ln>
        </p:spPr>
      </p:sp>
      <p:sp>
        <p:nvSpPr>
          <p:cNvPr id="16" name="TextBox 16"/>
          <p:cNvSpPr txBox="1"/>
          <p:nvPr/>
        </p:nvSpPr>
        <p:spPr>
          <a:xfrm>
            <a:off x="3302274" y="3290019"/>
            <a:ext cx="11683452" cy="3372424"/>
          </a:xfrm>
          <a:prstGeom prst="rect">
            <a:avLst/>
          </a:prstGeom>
        </p:spPr>
        <p:txBody>
          <a:bodyPr lIns="0" tIns="0" rIns="0" bIns="0" rtlCol="0" anchor="t">
            <a:spAutoFit/>
          </a:bodyPr>
          <a:lstStyle/>
          <a:p>
            <a:pPr marL="0" lvl="0" indent="0" algn="ctr">
              <a:lnSpc>
                <a:spcPts val="12842"/>
              </a:lnSpc>
            </a:pPr>
            <a:r>
              <a:rPr lang="en-US" sz="13518" spc="-270">
                <a:solidFill>
                  <a:srgbClr val="2B2B2B"/>
                </a:solidFill>
                <a:latin typeface="Fibre"/>
                <a:ea typeface="Fibre"/>
                <a:cs typeface="Fibre"/>
                <a:sym typeface="Fibre"/>
              </a:rPr>
              <a:t>Welcome to hedgehog class</a:t>
            </a:r>
          </a:p>
        </p:txBody>
      </p:sp>
      <p:sp>
        <p:nvSpPr>
          <p:cNvPr id="17" name="Freeform 17"/>
          <p:cNvSpPr/>
          <p:nvPr/>
        </p:nvSpPr>
        <p:spPr>
          <a:xfrm>
            <a:off x="2454932" y="3790368"/>
            <a:ext cx="1018413" cy="2057400"/>
          </a:xfrm>
          <a:custGeom>
            <a:avLst/>
            <a:gdLst/>
            <a:ahLst/>
            <a:cxnLst/>
            <a:rect l="l" t="t" r="r" b="b"/>
            <a:pathLst>
              <a:path w="1018413" h="2057400">
                <a:moveTo>
                  <a:pt x="0" y="0"/>
                </a:moveTo>
                <a:lnTo>
                  <a:pt x="1018413" y="0"/>
                </a:lnTo>
                <a:lnTo>
                  <a:pt x="1018413" y="2057400"/>
                </a:lnTo>
                <a:lnTo>
                  <a:pt x="0" y="2057400"/>
                </a:lnTo>
                <a:lnTo>
                  <a:pt x="0" y="0"/>
                </a:lnTo>
                <a:close/>
              </a:path>
            </a:pathLst>
          </a:custGeom>
          <a:blipFill>
            <a:blip r:embed="rId30">
              <a:extLst>
                <a:ext uri="{96DAC541-7B7A-43D3-8B79-37D633B846F1}">
                  <asvg:svgBlip xmlns:asvg="http://schemas.microsoft.com/office/drawing/2016/SVG/main" xmlns="" r:embed="rId31"/>
                </a:ext>
              </a:extLst>
            </a:blip>
            <a:stretch>
              <a:fillRect/>
            </a:stretch>
          </a:blipFill>
        </p:spPr>
      </p:sp>
      <p:sp>
        <p:nvSpPr>
          <p:cNvPr id="18" name="TextBox 18"/>
          <p:cNvSpPr txBox="1"/>
          <p:nvPr/>
        </p:nvSpPr>
        <p:spPr>
          <a:xfrm>
            <a:off x="3135209" y="6591941"/>
            <a:ext cx="12017582" cy="599314"/>
          </a:xfrm>
          <a:prstGeom prst="rect">
            <a:avLst/>
          </a:prstGeom>
        </p:spPr>
        <p:txBody>
          <a:bodyPr lIns="0" tIns="0" rIns="0" bIns="0" rtlCol="0" anchor="t">
            <a:spAutoFit/>
          </a:bodyPr>
          <a:lstStyle/>
          <a:p>
            <a:pPr marL="0" lvl="0" indent="0" algn="ctr">
              <a:lnSpc>
                <a:spcPts val="4371"/>
              </a:lnSpc>
            </a:pPr>
            <a:r>
              <a:rPr lang="en-US" sz="4700" spc="-94">
                <a:solidFill>
                  <a:srgbClr val="2B2B2B"/>
                </a:solidFill>
                <a:latin typeface="Fibre"/>
                <a:ea typeface="Fibre"/>
                <a:cs typeface="Fibre"/>
                <a:sym typeface="Fibre"/>
              </a:rPr>
              <a:t>2026</a:t>
            </a:r>
          </a:p>
        </p:txBody>
      </p:sp>
      <p:sp>
        <p:nvSpPr>
          <p:cNvPr id="19" name="Freeform 19"/>
          <p:cNvSpPr/>
          <p:nvPr/>
        </p:nvSpPr>
        <p:spPr>
          <a:xfrm rot="-10800000">
            <a:off x="14814655" y="3790368"/>
            <a:ext cx="1018413" cy="2057400"/>
          </a:xfrm>
          <a:custGeom>
            <a:avLst/>
            <a:gdLst/>
            <a:ahLst/>
            <a:cxnLst/>
            <a:rect l="l" t="t" r="r" b="b"/>
            <a:pathLst>
              <a:path w="1018413" h="2057400">
                <a:moveTo>
                  <a:pt x="0" y="0"/>
                </a:moveTo>
                <a:lnTo>
                  <a:pt x="1018413" y="0"/>
                </a:lnTo>
                <a:lnTo>
                  <a:pt x="1018413" y="2057400"/>
                </a:lnTo>
                <a:lnTo>
                  <a:pt x="0" y="2057400"/>
                </a:lnTo>
                <a:lnTo>
                  <a:pt x="0" y="0"/>
                </a:lnTo>
                <a:close/>
              </a:path>
            </a:pathLst>
          </a:custGeom>
          <a:blipFill>
            <a:blip r:embed="rId30">
              <a:extLst>
                <a:ext uri="{96DAC541-7B7A-43D3-8B79-37D633B846F1}">
                  <asvg:svgBlip xmlns:asvg="http://schemas.microsoft.com/office/drawing/2016/SVG/main" xmlns="" r:embed="rId31"/>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a:off x="3544544" y="1172977"/>
            <a:ext cx="11198912" cy="7941047"/>
          </a:xfrm>
          <a:custGeom>
            <a:avLst/>
            <a:gdLst/>
            <a:ahLst/>
            <a:cxnLst/>
            <a:rect l="l" t="t" r="r" b="b"/>
            <a:pathLst>
              <a:path w="11198912" h="7941047">
                <a:moveTo>
                  <a:pt x="0" y="0"/>
                </a:moveTo>
                <a:lnTo>
                  <a:pt x="11198912" y="0"/>
                </a:lnTo>
                <a:lnTo>
                  <a:pt x="11198912" y="7941046"/>
                </a:lnTo>
                <a:lnTo>
                  <a:pt x="0" y="794104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748704" y="-3236984"/>
            <a:ext cx="3554807" cy="5131612"/>
          </a:xfrm>
          <a:custGeom>
            <a:avLst/>
            <a:gdLst/>
            <a:ahLst/>
            <a:cxnLst/>
            <a:rect l="l" t="t" r="r" b="b"/>
            <a:pathLst>
              <a:path w="3554807" h="5131612">
                <a:moveTo>
                  <a:pt x="0" y="0"/>
                </a:moveTo>
                <a:lnTo>
                  <a:pt x="3554808" y="0"/>
                </a:lnTo>
                <a:lnTo>
                  <a:pt x="3554808" y="5131612"/>
                </a:lnTo>
                <a:lnTo>
                  <a:pt x="0" y="513161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503353" y="2377331"/>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4182716">
            <a:off x="16663466" y="7802025"/>
            <a:ext cx="3249068" cy="4006698"/>
          </a:xfrm>
          <a:custGeom>
            <a:avLst/>
            <a:gdLst/>
            <a:ahLst/>
            <a:cxnLst/>
            <a:rect l="l" t="t" r="r" b="b"/>
            <a:pathLst>
              <a:path w="3249068" h="4006698">
                <a:moveTo>
                  <a:pt x="0" y="0"/>
                </a:moveTo>
                <a:lnTo>
                  <a:pt x="3249068" y="0"/>
                </a:lnTo>
                <a:lnTo>
                  <a:pt x="3249068" y="4006698"/>
                </a:lnTo>
                <a:lnTo>
                  <a:pt x="0" y="40066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7259300" y="4754150"/>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7" name="Freeform 7"/>
          <p:cNvSpPr/>
          <p:nvPr/>
        </p:nvSpPr>
        <p:spPr>
          <a:xfrm rot="1737559">
            <a:off x="1159713"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6003287" y="-481992"/>
            <a:ext cx="2781341" cy="2859323"/>
          </a:xfrm>
          <a:custGeom>
            <a:avLst/>
            <a:gdLst/>
            <a:ahLst/>
            <a:cxnLst/>
            <a:rect l="l" t="t" r="r" b="b"/>
            <a:pathLst>
              <a:path w="2781341" h="2859323">
                <a:moveTo>
                  <a:pt x="0" y="0"/>
                </a:moveTo>
                <a:lnTo>
                  <a:pt x="2781341" y="0"/>
                </a:lnTo>
                <a:lnTo>
                  <a:pt x="2781341" y="2859323"/>
                </a:lnTo>
                <a:lnTo>
                  <a:pt x="0" y="285932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a:ln cap="sq">
            <a:noFill/>
            <a:prstDash val="solid"/>
            <a:miter/>
          </a:ln>
        </p:spPr>
      </p:sp>
      <p:sp>
        <p:nvSpPr>
          <p:cNvPr id="9" name="TextBox 9"/>
          <p:cNvSpPr txBox="1"/>
          <p:nvPr/>
        </p:nvSpPr>
        <p:spPr>
          <a:xfrm>
            <a:off x="4547018" y="2273074"/>
            <a:ext cx="9193961" cy="7386638"/>
          </a:xfrm>
          <a:prstGeom prst="rect">
            <a:avLst/>
          </a:prstGeom>
        </p:spPr>
        <p:txBody>
          <a:bodyPr lIns="0" tIns="0" rIns="0" bIns="0" rtlCol="0" anchor="t">
            <a:spAutoFit/>
          </a:bodyPr>
          <a:lstStyle/>
          <a:p>
            <a:pPr algn="ctr">
              <a:lnSpc>
                <a:spcPts val="3644"/>
              </a:lnSpc>
            </a:pPr>
            <a:r>
              <a:rPr lang="en-US" sz="2699" b="1" spc="83" dirty="0" smtClean="0">
                <a:solidFill>
                  <a:srgbClr val="2B2B2B"/>
                </a:solidFill>
                <a:latin typeface="Quicksand Bold"/>
                <a:ea typeface="Quicksand Bold"/>
                <a:cs typeface="Quicksand Bold"/>
                <a:sym typeface="Quicksand Bold"/>
              </a:rPr>
              <a:t>Monday – Wednesday</a:t>
            </a:r>
          </a:p>
          <a:p>
            <a:pPr algn="ctr">
              <a:lnSpc>
                <a:spcPts val="3644"/>
              </a:lnSpc>
            </a:pPr>
            <a:endParaRPr lang="en-US" sz="2699" b="1" spc="83" dirty="0">
              <a:solidFill>
                <a:srgbClr val="2B2B2B"/>
              </a:solidFill>
              <a:latin typeface="Quicksand Bold"/>
              <a:ea typeface="Quicksand Bold"/>
              <a:cs typeface="Quicksand Bold"/>
              <a:sym typeface="Quicksand Bold"/>
            </a:endParaRPr>
          </a:p>
          <a:p>
            <a:pPr algn="ctr">
              <a:lnSpc>
                <a:spcPts val="3644"/>
              </a:lnSpc>
            </a:pPr>
            <a:r>
              <a:rPr lang="en-US" sz="2699" b="1" spc="83" dirty="0" smtClean="0">
                <a:solidFill>
                  <a:srgbClr val="2B2B2B"/>
                </a:solidFill>
                <a:latin typeface="Quicksand Bold"/>
                <a:ea typeface="Quicksand Bold"/>
                <a:cs typeface="Quicksand Bold"/>
                <a:sym typeface="Quicksand Bold"/>
              </a:rPr>
              <a:t>I </a:t>
            </a:r>
            <a:r>
              <a:rPr lang="en-US" sz="2699" b="1" spc="83" dirty="0">
                <a:solidFill>
                  <a:srgbClr val="2B2B2B"/>
                </a:solidFill>
                <a:latin typeface="Quicksand Bold"/>
                <a:ea typeface="Quicksand Bold"/>
                <a:cs typeface="Quicksand Bold"/>
                <a:sym typeface="Quicksand Bold"/>
              </a:rPr>
              <a:t>moved to </a:t>
            </a:r>
            <a:r>
              <a:rPr lang="en-US" sz="2699" b="1" spc="83" dirty="0" err="1">
                <a:solidFill>
                  <a:srgbClr val="2B2B2B"/>
                </a:solidFill>
                <a:latin typeface="Quicksand Bold"/>
                <a:ea typeface="Quicksand Bold"/>
                <a:cs typeface="Quicksand Bold"/>
                <a:sym typeface="Quicksand Bold"/>
              </a:rPr>
              <a:t>Oxfordshire</a:t>
            </a:r>
            <a:r>
              <a:rPr lang="en-US" sz="2699" b="1" spc="83" dirty="0">
                <a:solidFill>
                  <a:srgbClr val="2B2B2B"/>
                </a:solidFill>
                <a:latin typeface="Quicksand Bold"/>
                <a:ea typeface="Quicksand Bold"/>
                <a:cs typeface="Quicksand Bold"/>
                <a:sym typeface="Quicksand Bold"/>
              </a:rPr>
              <a:t> from Yorkshire almost a decade ago and visit the North often.</a:t>
            </a:r>
          </a:p>
          <a:p>
            <a:pPr algn="ctr">
              <a:lnSpc>
                <a:spcPts val="3644"/>
              </a:lnSpc>
            </a:pPr>
            <a:r>
              <a:rPr lang="en-US" sz="2699" b="1" spc="83" dirty="0">
                <a:solidFill>
                  <a:srgbClr val="2B2B2B"/>
                </a:solidFill>
                <a:latin typeface="Quicksand Bold"/>
                <a:ea typeface="Quicksand Bold"/>
                <a:cs typeface="Quicksand Bold"/>
                <a:sym typeface="Quicksand Bold"/>
              </a:rPr>
              <a:t>I have worked at </a:t>
            </a:r>
            <a:r>
              <a:rPr lang="en-US" sz="2699" b="1" spc="83" dirty="0" err="1">
                <a:solidFill>
                  <a:srgbClr val="2B2B2B"/>
                </a:solidFill>
                <a:latin typeface="Quicksand Bold"/>
                <a:ea typeface="Quicksand Bold"/>
                <a:cs typeface="Quicksand Bold"/>
                <a:sym typeface="Quicksand Bold"/>
              </a:rPr>
              <a:t>Stadhampton</a:t>
            </a:r>
            <a:r>
              <a:rPr lang="en-US" sz="2699" b="1" spc="83" dirty="0">
                <a:solidFill>
                  <a:srgbClr val="2B2B2B"/>
                </a:solidFill>
                <a:latin typeface="Quicksand Bold"/>
                <a:ea typeface="Quicksand Bold"/>
                <a:cs typeface="Quicksand Bold"/>
                <a:sym typeface="Quicksand Bold"/>
              </a:rPr>
              <a:t> Primary School since 2018. Over the years, I have taught from Year 1 up to Year 6. </a:t>
            </a:r>
          </a:p>
          <a:p>
            <a:pPr algn="ctr">
              <a:lnSpc>
                <a:spcPts val="3644"/>
              </a:lnSpc>
            </a:pPr>
            <a:r>
              <a:rPr lang="en-US" sz="2699" b="1" spc="83" dirty="0">
                <a:solidFill>
                  <a:srgbClr val="2B2B2B"/>
                </a:solidFill>
                <a:latin typeface="Quicksand Bold"/>
                <a:ea typeface="Quicksand Bold"/>
                <a:cs typeface="Quicksand Bold"/>
                <a:sym typeface="Quicksand Bold"/>
              </a:rPr>
              <a:t>I am mama to two boys; Musa and Adam. I’m also cat mum to Luna and Phoenix.</a:t>
            </a:r>
          </a:p>
          <a:p>
            <a:pPr algn="ctr">
              <a:lnSpc>
                <a:spcPts val="3644"/>
              </a:lnSpc>
            </a:pPr>
            <a:r>
              <a:rPr lang="en-US" sz="2699" b="1" spc="83" dirty="0">
                <a:solidFill>
                  <a:srgbClr val="2B2B2B"/>
                </a:solidFill>
                <a:latin typeface="Quicksand Bold"/>
                <a:ea typeface="Quicksand Bold"/>
                <a:cs typeface="Quicksand Bold"/>
                <a:sym typeface="Quicksand Bold"/>
              </a:rPr>
              <a:t>I regularly volunteer to support children in my local community, providing engaging craft activities and experiences that help broaden their understanding of the world.</a:t>
            </a:r>
          </a:p>
          <a:p>
            <a:pPr algn="ctr">
              <a:lnSpc>
                <a:spcPts val="3644"/>
              </a:lnSpc>
            </a:pPr>
            <a:r>
              <a:rPr lang="en-US" sz="2699" b="1" spc="83" dirty="0">
                <a:solidFill>
                  <a:srgbClr val="2B2B2B"/>
                </a:solidFill>
                <a:latin typeface="Quicksand Bold"/>
                <a:ea typeface="Quicksand Bold"/>
                <a:cs typeface="Quicksand Bold"/>
                <a:sym typeface="Quicksand Bold"/>
              </a:rPr>
              <a:t>Some of my hobbies include travelling, spending time in nature and reading. </a:t>
            </a:r>
          </a:p>
          <a:p>
            <a:pPr marL="0" lvl="0" indent="0" algn="ctr">
              <a:lnSpc>
                <a:spcPts val="3644"/>
              </a:lnSpc>
              <a:spcBef>
                <a:spcPct val="0"/>
              </a:spcBef>
            </a:pPr>
            <a:endParaRPr lang="en-US" sz="2699" b="1" spc="83" dirty="0">
              <a:solidFill>
                <a:srgbClr val="2B2B2B"/>
              </a:solidFill>
              <a:latin typeface="Quicksand Bold"/>
              <a:ea typeface="Quicksand Bold"/>
              <a:cs typeface="Quicksand Bold"/>
              <a:sym typeface="Quicksand Bold"/>
            </a:endParaRPr>
          </a:p>
        </p:txBody>
      </p:sp>
      <p:sp>
        <p:nvSpPr>
          <p:cNvPr id="10" name="TextBox 10"/>
          <p:cNvSpPr txBox="1"/>
          <p:nvPr/>
        </p:nvSpPr>
        <p:spPr>
          <a:xfrm>
            <a:off x="5803813" y="1081209"/>
            <a:ext cx="6680372" cy="1105540"/>
          </a:xfrm>
          <a:prstGeom prst="rect">
            <a:avLst/>
          </a:prstGeom>
        </p:spPr>
        <p:txBody>
          <a:bodyPr lIns="0" tIns="0" rIns="0" bIns="0" rtlCol="0" anchor="t">
            <a:spAutoFit/>
          </a:bodyPr>
          <a:lstStyle/>
          <a:p>
            <a:pPr marL="0" lvl="0" indent="0" algn="ctr">
              <a:lnSpc>
                <a:spcPts val="8320"/>
              </a:lnSpc>
            </a:pPr>
            <a:r>
              <a:rPr lang="en-US" sz="8000" spc="-160" dirty="0" err="1">
                <a:solidFill>
                  <a:srgbClr val="2B2B2B"/>
                </a:solidFill>
                <a:latin typeface="Fibre"/>
                <a:ea typeface="Fibre"/>
                <a:cs typeface="Fibre"/>
                <a:sym typeface="Fibre"/>
              </a:rPr>
              <a:t>Mrs</a:t>
            </a:r>
            <a:r>
              <a:rPr lang="en-US" sz="8000" spc="-160" dirty="0">
                <a:solidFill>
                  <a:srgbClr val="2B2B2B"/>
                </a:solidFill>
                <a:latin typeface="Fibre"/>
                <a:ea typeface="Fibre"/>
                <a:cs typeface="Fibre"/>
                <a:sym typeface="Fibre"/>
              </a:rPr>
              <a:t> Wahid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a:off x="3544544" y="1172977"/>
            <a:ext cx="11198912" cy="7941047"/>
          </a:xfrm>
          <a:custGeom>
            <a:avLst/>
            <a:gdLst/>
            <a:ahLst/>
            <a:cxnLst/>
            <a:rect l="l" t="t" r="r" b="b"/>
            <a:pathLst>
              <a:path w="11198912" h="7941047">
                <a:moveTo>
                  <a:pt x="0" y="0"/>
                </a:moveTo>
                <a:lnTo>
                  <a:pt x="11198912" y="0"/>
                </a:lnTo>
                <a:lnTo>
                  <a:pt x="11198912" y="7941046"/>
                </a:lnTo>
                <a:lnTo>
                  <a:pt x="0" y="794104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748704" y="-3236984"/>
            <a:ext cx="3554807" cy="5131612"/>
          </a:xfrm>
          <a:custGeom>
            <a:avLst/>
            <a:gdLst/>
            <a:ahLst/>
            <a:cxnLst/>
            <a:rect l="l" t="t" r="r" b="b"/>
            <a:pathLst>
              <a:path w="3554807" h="5131612">
                <a:moveTo>
                  <a:pt x="0" y="0"/>
                </a:moveTo>
                <a:lnTo>
                  <a:pt x="3554808" y="0"/>
                </a:lnTo>
                <a:lnTo>
                  <a:pt x="3554808" y="5131612"/>
                </a:lnTo>
                <a:lnTo>
                  <a:pt x="0" y="513161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503353" y="2377331"/>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4182716">
            <a:off x="16663466" y="7802025"/>
            <a:ext cx="3249068" cy="4006698"/>
          </a:xfrm>
          <a:custGeom>
            <a:avLst/>
            <a:gdLst/>
            <a:ahLst/>
            <a:cxnLst/>
            <a:rect l="l" t="t" r="r" b="b"/>
            <a:pathLst>
              <a:path w="3249068" h="4006698">
                <a:moveTo>
                  <a:pt x="0" y="0"/>
                </a:moveTo>
                <a:lnTo>
                  <a:pt x="3249068" y="0"/>
                </a:lnTo>
                <a:lnTo>
                  <a:pt x="3249068" y="4006698"/>
                </a:lnTo>
                <a:lnTo>
                  <a:pt x="0" y="40066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7259300" y="4754150"/>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a:ln cap="sq">
            <a:noFill/>
            <a:prstDash val="solid"/>
            <a:miter/>
          </a:ln>
        </p:spPr>
      </p:sp>
      <p:sp>
        <p:nvSpPr>
          <p:cNvPr id="7" name="Freeform 7"/>
          <p:cNvSpPr/>
          <p:nvPr/>
        </p:nvSpPr>
        <p:spPr>
          <a:xfrm rot="1737559">
            <a:off x="1159713"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6003287" y="-481992"/>
            <a:ext cx="2781341" cy="2859323"/>
          </a:xfrm>
          <a:custGeom>
            <a:avLst/>
            <a:gdLst/>
            <a:ahLst/>
            <a:cxnLst/>
            <a:rect l="l" t="t" r="r" b="b"/>
            <a:pathLst>
              <a:path w="2781341" h="2859323">
                <a:moveTo>
                  <a:pt x="0" y="0"/>
                </a:moveTo>
                <a:lnTo>
                  <a:pt x="2781341" y="0"/>
                </a:lnTo>
                <a:lnTo>
                  <a:pt x="2781341" y="2859323"/>
                </a:lnTo>
                <a:lnTo>
                  <a:pt x="0" y="285932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a:ln cap="sq">
            <a:noFill/>
            <a:prstDash val="solid"/>
            <a:miter/>
          </a:ln>
        </p:spPr>
      </p:sp>
      <p:sp>
        <p:nvSpPr>
          <p:cNvPr id="9" name="TextBox 9"/>
          <p:cNvSpPr txBox="1"/>
          <p:nvPr/>
        </p:nvSpPr>
        <p:spPr>
          <a:xfrm>
            <a:off x="4720417" y="3002556"/>
            <a:ext cx="9193961" cy="5539978"/>
          </a:xfrm>
          <a:prstGeom prst="rect">
            <a:avLst/>
          </a:prstGeom>
        </p:spPr>
        <p:txBody>
          <a:bodyPr lIns="0" tIns="0" rIns="0" bIns="0" rtlCol="0" anchor="t">
            <a:spAutoFit/>
          </a:bodyPr>
          <a:lstStyle/>
          <a:p>
            <a:pPr marL="0" lvl="0" indent="0" algn="ctr">
              <a:lnSpc>
                <a:spcPts val="2699"/>
              </a:lnSpc>
              <a:spcBef>
                <a:spcPct val="0"/>
              </a:spcBef>
            </a:pPr>
            <a:r>
              <a:rPr lang="en-US" sz="1999" b="1" spc="61" dirty="0" smtClean="0">
                <a:solidFill>
                  <a:srgbClr val="2B2B2B"/>
                </a:solidFill>
                <a:latin typeface="Quicksand Semi-Bold"/>
                <a:ea typeface="Quicksand Semi-Bold"/>
                <a:cs typeface="Quicksand Semi-Bold"/>
                <a:sym typeface="Quicksand Semi-Bold"/>
              </a:rPr>
              <a:t>Thursday – Friday</a:t>
            </a:r>
          </a:p>
          <a:p>
            <a:pPr marL="0" lvl="0" indent="0" algn="ctr">
              <a:lnSpc>
                <a:spcPts val="2699"/>
              </a:lnSpc>
              <a:spcBef>
                <a:spcPct val="0"/>
              </a:spcBef>
            </a:pPr>
            <a:endParaRPr lang="en-US" sz="1999" b="1" spc="61" dirty="0">
              <a:solidFill>
                <a:srgbClr val="2B2B2B"/>
              </a:solidFill>
              <a:latin typeface="Quicksand Semi-Bold"/>
              <a:ea typeface="Quicksand Semi-Bold"/>
              <a:cs typeface="Quicksand Semi-Bold"/>
              <a:sym typeface="Quicksand Semi-Bold"/>
            </a:endParaRPr>
          </a:p>
          <a:p>
            <a:pPr marL="0" lvl="0" indent="0" algn="ctr">
              <a:lnSpc>
                <a:spcPts val="2699"/>
              </a:lnSpc>
              <a:spcBef>
                <a:spcPct val="0"/>
              </a:spcBef>
            </a:pPr>
            <a:r>
              <a:rPr lang="en-US" sz="1999" b="1" spc="61" dirty="0" smtClean="0">
                <a:solidFill>
                  <a:srgbClr val="2B2B2B"/>
                </a:solidFill>
                <a:latin typeface="Quicksand Semi-Bold"/>
                <a:ea typeface="Quicksand Semi-Bold"/>
                <a:cs typeface="Quicksand Semi-Bold"/>
                <a:sym typeface="Quicksand Semi-Bold"/>
              </a:rPr>
              <a:t>I’</a:t>
            </a:r>
            <a:r>
              <a:rPr lang="en-US" sz="1999" b="1" u="none" spc="61" dirty="0" smtClean="0">
                <a:solidFill>
                  <a:srgbClr val="2B2B2B"/>
                </a:solidFill>
                <a:latin typeface="Quicksand Semi-Bold"/>
                <a:ea typeface="Quicksand Semi-Bold"/>
                <a:cs typeface="Quicksand Semi-Bold"/>
                <a:sym typeface="Quicksand Semi-Bold"/>
              </a:rPr>
              <a:t>m </a:t>
            </a:r>
            <a:r>
              <a:rPr lang="en-US" sz="1999" b="1" u="none" spc="61" dirty="0">
                <a:solidFill>
                  <a:srgbClr val="2B2B2B"/>
                </a:solidFill>
                <a:latin typeface="Quicksand Semi-Bold"/>
                <a:ea typeface="Quicksand Semi-Bold"/>
                <a:cs typeface="Quicksand Semi-Bold"/>
                <a:sym typeface="Quicksand Semi-Bold"/>
              </a:rPr>
              <a:t>so excited to be teaching Hedgehogs alongside </a:t>
            </a:r>
            <a:r>
              <a:rPr lang="en-US" sz="1999" b="1" u="none" spc="61" dirty="0" err="1">
                <a:solidFill>
                  <a:srgbClr val="2B2B2B"/>
                </a:solidFill>
                <a:latin typeface="Quicksand Semi-Bold"/>
                <a:ea typeface="Quicksand Semi-Bold"/>
                <a:cs typeface="Quicksand Semi-Bold"/>
                <a:sym typeface="Quicksand Semi-Bold"/>
              </a:rPr>
              <a:t>Mrs</a:t>
            </a:r>
            <a:r>
              <a:rPr lang="en-US" sz="1999" b="1" u="none" spc="61" dirty="0">
                <a:solidFill>
                  <a:srgbClr val="2B2B2B"/>
                </a:solidFill>
                <a:latin typeface="Quicksand Semi-Bold"/>
                <a:ea typeface="Quicksand Semi-Bold"/>
                <a:cs typeface="Quicksand Semi-Bold"/>
                <a:sym typeface="Quicksand Semi-Bold"/>
              </a:rPr>
              <a:t> Wahid this year and getting to know all of the children and families again.</a:t>
            </a:r>
          </a:p>
          <a:p>
            <a:pPr marL="0" lvl="0" indent="0" algn="ctr">
              <a:lnSpc>
                <a:spcPts val="2699"/>
              </a:lnSpc>
              <a:spcBef>
                <a:spcPct val="0"/>
              </a:spcBef>
            </a:pPr>
            <a:r>
              <a:rPr lang="en-US" sz="1999" b="1" u="none" spc="61" dirty="0">
                <a:solidFill>
                  <a:srgbClr val="2B2B2B"/>
                </a:solidFill>
                <a:latin typeface="Quicksand Semi-Bold"/>
                <a:ea typeface="Quicksand Semi-Bold"/>
                <a:cs typeface="Quicksand Semi-Bold"/>
                <a:sym typeface="Quicksand Semi-Bold"/>
              </a:rPr>
              <a:t>Teaching has always been my dream job, and I absolutely love watching children learn and grow. Outside of school, I enjoy going for runs, spending time with friends and family, and being a mummy to my 15-month-old daughter, Lyla. 💕</a:t>
            </a:r>
          </a:p>
          <a:p>
            <a:pPr marL="0" lvl="0" indent="0" algn="ctr">
              <a:lnSpc>
                <a:spcPts val="2699"/>
              </a:lnSpc>
              <a:spcBef>
                <a:spcPct val="0"/>
              </a:spcBef>
            </a:pPr>
            <a:r>
              <a:rPr lang="en-US" sz="1999" b="1" u="none" spc="61" dirty="0">
                <a:solidFill>
                  <a:srgbClr val="2B2B2B"/>
                </a:solidFill>
                <a:latin typeface="Quicksand Semi-Bold"/>
                <a:ea typeface="Quicksand Semi-Bold"/>
                <a:cs typeface="Quicksand Semi-Bold"/>
                <a:sym typeface="Quicksand Semi-Bold"/>
              </a:rPr>
              <a:t>A fun fact about me is that when I was younger, I loved drama and was lucky enough to perform in ‘Oliver!’ at the Drury Lane Theatre — an amazing experience I’ll never forget! 🎭</a:t>
            </a:r>
          </a:p>
          <a:p>
            <a:pPr marL="0" lvl="0" indent="0" algn="ctr">
              <a:lnSpc>
                <a:spcPts val="2699"/>
              </a:lnSpc>
              <a:spcBef>
                <a:spcPct val="0"/>
              </a:spcBef>
            </a:pPr>
            <a:r>
              <a:rPr lang="en-US" sz="1999" b="1" u="none" spc="61" dirty="0">
                <a:solidFill>
                  <a:srgbClr val="2B2B2B"/>
                </a:solidFill>
                <a:latin typeface="Quicksand Semi-Bold"/>
                <a:ea typeface="Quicksand Semi-Bold"/>
                <a:cs typeface="Quicksand Semi-Bold"/>
                <a:sym typeface="Quicksand Semi-Bold"/>
              </a:rPr>
              <a:t>I also used to row for Great Britain and was incredibly proud to win 2 golds and one silver at Europeans in 2017🥇🚣‍♀️</a:t>
            </a:r>
          </a:p>
          <a:p>
            <a:pPr marL="0" lvl="0" indent="0" algn="ctr">
              <a:lnSpc>
                <a:spcPts val="2699"/>
              </a:lnSpc>
              <a:spcBef>
                <a:spcPct val="0"/>
              </a:spcBef>
            </a:pPr>
            <a:r>
              <a:rPr lang="en-US" sz="1999" b="1" u="none" spc="61" dirty="0">
                <a:solidFill>
                  <a:srgbClr val="2B2B2B"/>
                </a:solidFill>
                <a:latin typeface="Quicksand Semi-Bold"/>
                <a:ea typeface="Quicksand Semi-Bold"/>
                <a:cs typeface="Quicksand Semi-Bold"/>
                <a:sym typeface="Quicksand Semi-Bold"/>
              </a:rPr>
              <a:t>I’m really looking forward to a fantastic year with Hedgehogs and working closely with you all! 🦔</a:t>
            </a:r>
          </a:p>
          <a:p>
            <a:pPr marL="0" lvl="0" indent="0" algn="ctr">
              <a:lnSpc>
                <a:spcPts val="2699"/>
              </a:lnSpc>
              <a:spcBef>
                <a:spcPct val="0"/>
              </a:spcBef>
            </a:pPr>
            <a:endParaRPr lang="en-US" sz="1999" b="1" u="none" spc="61" dirty="0">
              <a:solidFill>
                <a:srgbClr val="2B2B2B"/>
              </a:solidFill>
              <a:latin typeface="Quicksand Semi-Bold"/>
              <a:ea typeface="Quicksand Semi-Bold"/>
              <a:cs typeface="Quicksand Semi-Bold"/>
              <a:sym typeface="Quicksand Semi-Bold"/>
            </a:endParaRPr>
          </a:p>
        </p:txBody>
      </p:sp>
      <p:sp>
        <p:nvSpPr>
          <p:cNvPr id="10" name="TextBox 10"/>
          <p:cNvSpPr txBox="1"/>
          <p:nvPr/>
        </p:nvSpPr>
        <p:spPr>
          <a:xfrm>
            <a:off x="4720417" y="1722134"/>
            <a:ext cx="9020563" cy="1047750"/>
          </a:xfrm>
          <a:prstGeom prst="rect">
            <a:avLst/>
          </a:prstGeom>
        </p:spPr>
        <p:txBody>
          <a:bodyPr lIns="0" tIns="0" rIns="0" bIns="0" rtlCol="0" anchor="t">
            <a:spAutoFit/>
          </a:bodyPr>
          <a:lstStyle/>
          <a:p>
            <a:pPr marL="0" lvl="0" indent="0" algn="ctr">
              <a:lnSpc>
                <a:spcPts val="7800"/>
              </a:lnSpc>
            </a:pPr>
            <a:r>
              <a:rPr lang="en-US" sz="7500" spc="-150">
                <a:solidFill>
                  <a:srgbClr val="2B2B2B"/>
                </a:solidFill>
                <a:latin typeface="Fibre"/>
                <a:ea typeface="Fibre"/>
                <a:cs typeface="Fibre"/>
                <a:sym typeface="Fibre"/>
              </a:rPr>
              <a:t>Miss Morgan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a:off x="3544544" y="1172977"/>
            <a:ext cx="11198912" cy="7941047"/>
          </a:xfrm>
          <a:custGeom>
            <a:avLst/>
            <a:gdLst/>
            <a:ahLst/>
            <a:cxnLst/>
            <a:rect l="l" t="t" r="r" b="b"/>
            <a:pathLst>
              <a:path w="11198912" h="7941047">
                <a:moveTo>
                  <a:pt x="0" y="0"/>
                </a:moveTo>
                <a:lnTo>
                  <a:pt x="11198912" y="0"/>
                </a:lnTo>
                <a:lnTo>
                  <a:pt x="11198912" y="7941046"/>
                </a:lnTo>
                <a:lnTo>
                  <a:pt x="0" y="794104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748704" y="-3236984"/>
            <a:ext cx="3554807" cy="5131612"/>
          </a:xfrm>
          <a:custGeom>
            <a:avLst/>
            <a:gdLst/>
            <a:ahLst/>
            <a:cxnLst/>
            <a:rect l="l" t="t" r="r" b="b"/>
            <a:pathLst>
              <a:path w="3554807" h="5131612">
                <a:moveTo>
                  <a:pt x="0" y="0"/>
                </a:moveTo>
                <a:lnTo>
                  <a:pt x="3554808" y="0"/>
                </a:lnTo>
                <a:lnTo>
                  <a:pt x="3554808" y="5131612"/>
                </a:lnTo>
                <a:lnTo>
                  <a:pt x="0" y="513161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503353" y="2377331"/>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4182716">
            <a:off x="16663466" y="7802025"/>
            <a:ext cx="3249068" cy="4006698"/>
          </a:xfrm>
          <a:custGeom>
            <a:avLst/>
            <a:gdLst/>
            <a:ahLst/>
            <a:cxnLst/>
            <a:rect l="l" t="t" r="r" b="b"/>
            <a:pathLst>
              <a:path w="3249068" h="4006698">
                <a:moveTo>
                  <a:pt x="0" y="0"/>
                </a:moveTo>
                <a:lnTo>
                  <a:pt x="3249068" y="0"/>
                </a:lnTo>
                <a:lnTo>
                  <a:pt x="3249068" y="4006698"/>
                </a:lnTo>
                <a:lnTo>
                  <a:pt x="0" y="40066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7259300" y="4754150"/>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7" name="Freeform 7"/>
          <p:cNvSpPr/>
          <p:nvPr/>
        </p:nvSpPr>
        <p:spPr>
          <a:xfrm rot="1737559">
            <a:off x="1159713"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6003287" y="-481992"/>
            <a:ext cx="2781341" cy="2859323"/>
          </a:xfrm>
          <a:custGeom>
            <a:avLst/>
            <a:gdLst/>
            <a:ahLst/>
            <a:cxnLst/>
            <a:rect l="l" t="t" r="r" b="b"/>
            <a:pathLst>
              <a:path w="2781341" h="2859323">
                <a:moveTo>
                  <a:pt x="0" y="0"/>
                </a:moveTo>
                <a:lnTo>
                  <a:pt x="2781341" y="0"/>
                </a:lnTo>
                <a:lnTo>
                  <a:pt x="2781341" y="2859323"/>
                </a:lnTo>
                <a:lnTo>
                  <a:pt x="0" y="285932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a:ln cap="sq">
            <a:noFill/>
            <a:prstDash val="solid"/>
            <a:miter/>
          </a:ln>
        </p:spPr>
      </p:sp>
      <p:sp>
        <p:nvSpPr>
          <p:cNvPr id="9" name="TextBox 9"/>
          <p:cNvSpPr txBox="1"/>
          <p:nvPr/>
        </p:nvSpPr>
        <p:spPr>
          <a:xfrm>
            <a:off x="4547019" y="2581400"/>
            <a:ext cx="9193961" cy="2739390"/>
          </a:xfrm>
          <a:prstGeom prst="rect">
            <a:avLst/>
          </a:prstGeom>
        </p:spPr>
        <p:txBody>
          <a:bodyPr lIns="0" tIns="0" rIns="0" bIns="0" rtlCol="0" anchor="t">
            <a:spAutoFit/>
          </a:bodyPr>
          <a:lstStyle/>
          <a:p>
            <a:pPr algn="ctr">
              <a:lnSpc>
                <a:spcPts val="3644"/>
              </a:lnSpc>
            </a:pPr>
            <a:r>
              <a:rPr lang="en-US" sz="2699" b="1" spc="83">
                <a:solidFill>
                  <a:srgbClr val="2B2B2B"/>
                </a:solidFill>
                <a:latin typeface="Quicksand Bold"/>
                <a:ea typeface="Quicksand Bold"/>
                <a:cs typeface="Quicksand Bold"/>
                <a:sym typeface="Quicksand Bold"/>
              </a:rPr>
              <a:t>Mrs Shortman</a:t>
            </a:r>
          </a:p>
          <a:p>
            <a:pPr algn="ctr">
              <a:lnSpc>
                <a:spcPts val="3644"/>
              </a:lnSpc>
            </a:pPr>
            <a:r>
              <a:rPr lang="en-US" sz="2699" b="1" spc="83">
                <a:solidFill>
                  <a:srgbClr val="2B2B2B"/>
                </a:solidFill>
                <a:latin typeface="Quicksand Bold"/>
                <a:ea typeface="Quicksand Bold"/>
                <a:cs typeface="Quicksand Bold"/>
                <a:sym typeface="Quicksand Bold"/>
              </a:rPr>
              <a:t>Ms Moloney</a:t>
            </a:r>
          </a:p>
          <a:p>
            <a:pPr algn="ctr">
              <a:lnSpc>
                <a:spcPts val="3644"/>
              </a:lnSpc>
            </a:pPr>
            <a:r>
              <a:rPr lang="en-US" sz="2699" b="1" spc="83">
                <a:solidFill>
                  <a:srgbClr val="2B2B2B"/>
                </a:solidFill>
                <a:latin typeface="Quicksand Bold"/>
                <a:ea typeface="Quicksand Bold"/>
                <a:cs typeface="Quicksand Bold"/>
                <a:sym typeface="Quicksand Bold"/>
              </a:rPr>
              <a:t>Millie</a:t>
            </a:r>
          </a:p>
          <a:p>
            <a:pPr algn="ctr">
              <a:lnSpc>
                <a:spcPts val="3644"/>
              </a:lnSpc>
            </a:pPr>
            <a:r>
              <a:rPr lang="en-US" sz="2699" b="1" spc="83">
                <a:solidFill>
                  <a:srgbClr val="2B2B2B"/>
                </a:solidFill>
                <a:latin typeface="Quicksand Bold"/>
                <a:ea typeface="Quicksand Bold"/>
                <a:cs typeface="Quicksand Bold"/>
                <a:sym typeface="Quicksand Bold"/>
              </a:rPr>
              <a:t>Mrs Scragg</a:t>
            </a:r>
          </a:p>
          <a:p>
            <a:pPr algn="ctr">
              <a:lnSpc>
                <a:spcPts val="3644"/>
              </a:lnSpc>
            </a:pPr>
            <a:endParaRPr lang="en-US" sz="2699" b="1" spc="83">
              <a:solidFill>
                <a:srgbClr val="2B2B2B"/>
              </a:solidFill>
              <a:latin typeface="Quicksand Bold"/>
              <a:ea typeface="Quicksand Bold"/>
              <a:cs typeface="Quicksand Bold"/>
              <a:sym typeface="Quicksand Bold"/>
            </a:endParaRPr>
          </a:p>
          <a:p>
            <a:pPr marL="0" lvl="0" indent="0" algn="ctr">
              <a:lnSpc>
                <a:spcPts val="3644"/>
              </a:lnSpc>
              <a:spcBef>
                <a:spcPct val="0"/>
              </a:spcBef>
            </a:pPr>
            <a:endParaRPr lang="en-US" sz="2699" b="1" spc="83">
              <a:solidFill>
                <a:srgbClr val="2B2B2B"/>
              </a:solidFill>
              <a:latin typeface="Quicksand Bold"/>
              <a:ea typeface="Quicksand Bold"/>
              <a:cs typeface="Quicksand Bold"/>
              <a:sym typeface="Quicksand Bold"/>
            </a:endParaRPr>
          </a:p>
        </p:txBody>
      </p:sp>
      <p:sp>
        <p:nvSpPr>
          <p:cNvPr id="10" name="TextBox 10"/>
          <p:cNvSpPr txBox="1"/>
          <p:nvPr/>
        </p:nvSpPr>
        <p:spPr>
          <a:xfrm>
            <a:off x="6121689" y="1523485"/>
            <a:ext cx="6680372" cy="1105540"/>
          </a:xfrm>
          <a:prstGeom prst="rect">
            <a:avLst/>
          </a:prstGeom>
        </p:spPr>
        <p:txBody>
          <a:bodyPr lIns="0" tIns="0" rIns="0" bIns="0" rtlCol="0" anchor="t">
            <a:spAutoFit/>
          </a:bodyPr>
          <a:lstStyle/>
          <a:p>
            <a:pPr marL="0" lvl="0" indent="0" algn="ctr">
              <a:lnSpc>
                <a:spcPts val="8320"/>
              </a:lnSpc>
            </a:pPr>
            <a:r>
              <a:rPr lang="en-US" sz="8000" spc="-160">
                <a:solidFill>
                  <a:srgbClr val="2B2B2B"/>
                </a:solidFill>
                <a:latin typeface="Fibre"/>
                <a:ea typeface="Fibre"/>
                <a:cs typeface="Fibre"/>
                <a:sym typeface="Fibre"/>
              </a:rPr>
              <a:t>Support staff</a:t>
            </a:r>
          </a:p>
        </p:txBody>
      </p:sp>
      <p:sp>
        <p:nvSpPr>
          <p:cNvPr id="11" name="TextBox 11"/>
          <p:cNvSpPr txBox="1"/>
          <p:nvPr/>
        </p:nvSpPr>
        <p:spPr>
          <a:xfrm>
            <a:off x="5803814" y="4519047"/>
            <a:ext cx="6680372" cy="1105540"/>
          </a:xfrm>
          <a:prstGeom prst="rect">
            <a:avLst/>
          </a:prstGeom>
        </p:spPr>
        <p:txBody>
          <a:bodyPr lIns="0" tIns="0" rIns="0" bIns="0" rtlCol="0" anchor="t">
            <a:spAutoFit/>
          </a:bodyPr>
          <a:lstStyle/>
          <a:p>
            <a:pPr marL="0" lvl="0" indent="0" algn="ctr">
              <a:lnSpc>
                <a:spcPts val="8320"/>
              </a:lnSpc>
            </a:pPr>
            <a:r>
              <a:rPr lang="en-US" sz="8000" spc="-160">
                <a:solidFill>
                  <a:srgbClr val="2B2B2B"/>
                </a:solidFill>
                <a:latin typeface="Fibre"/>
                <a:ea typeface="Fibre"/>
                <a:cs typeface="Fibre"/>
                <a:sym typeface="Fibre"/>
              </a:rPr>
              <a:t>Spanish</a:t>
            </a:r>
          </a:p>
        </p:txBody>
      </p:sp>
      <p:sp>
        <p:nvSpPr>
          <p:cNvPr id="12" name="TextBox 12"/>
          <p:cNvSpPr txBox="1"/>
          <p:nvPr/>
        </p:nvSpPr>
        <p:spPr>
          <a:xfrm>
            <a:off x="4547019" y="5576962"/>
            <a:ext cx="9193961" cy="453390"/>
          </a:xfrm>
          <a:prstGeom prst="rect">
            <a:avLst/>
          </a:prstGeom>
        </p:spPr>
        <p:txBody>
          <a:bodyPr lIns="0" tIns="0" rIns="0" bIns="0" rtlCol="0" anchor="t">
            <a:spAutoFit/>
          </a:bodyPr>
          <a:lstStyle/>
          <a:p>
            <a:pPr marL="0" lvl="0" indent="0" algn="ctr">
              <a:lnSpc>
                <a:spcPts val="3644"/>
              </a:lnSpc>
              <a:spcBef>
                <a:spcPct val="0"/>
              </a:spcBef>
            </a:pPr>
            <a:r>
              <a:rPr lang="en-US" sz="2699" b="1" spc="83">
                <a:solidFill>
                  <a:srgbClr val="2B2B2B"/>
                </a:solidFill>
                <a:latin typeface="Quicksand Bold"/>
                <a:ea typeface="Quicksand Bold"/>
                <a:cs typeface="Quicksand Bold"/>
                <a:sym typeface="Quicksand Bold"/>
              </a:rPr>
              <a:t>Mrs Godall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rot="1737559">
            <a:off x="2318674"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flipH="1">
            <a:off x="-1328922" y="8100335"/>
            <a:ext cx="3057281" cy="2751553"/>
          </a:xfrm>
          <a:custGeom>
            <a:avLst/>
            <a:gdLst/>
            <a:ahLst/>
            <a:cxnLst/>
            <a:rect l="l" t="t" r="r" b="b"/>
            <a:pathLst>
              <a:path w="3057281" h="2751553">
                <a:moveTo>
                  <a:pt x="3057281" y="0"/>
                </a:moveTo>
                <a:lnTo>
                  <a:pt x="0" y="0"/>
                </a:lnTo>
                <a:lnTo>
                  <a:pt x="0" y="2751552"/>
                </a:lnTo>
                <a:lnTo>
                  <a:pt x="3057281" y="2751552"/>
                </a:lnTo>
                <a:lnTo>
                  <a:pt x="3057281"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7259300" y="698230"/>
            <a:ext cx="3198742" cy="2797445"/>
          </a:xfrm>
          <a:custGeom>
            <a:avLst/>
            <a:gdLst/>
            <a:ahLst/>
            <a:cxnLst/>
            <a:rect l="l" t="t" r="r" b="b"/>
            <a:pathLst>
              <a:path w="3198742" h="2797445">
                <a:moveTo>
                  <a:pt x="0" y="0"/>
                </a:moveTo>
                <a:lnTo>
                  <a:pt x="3198742" y="0"/>
                </a:lnTo>
                <a:lnTo>
                  <a:pt x="3198742" y="2797445"/>
                </a:lnTo>
                <a:lnTo>
                  <a:pt x="0" y="2797445"/>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5400000">
            <a:off x="15561337" y="-1937162"/>
            <a:ext cx="2491650" cy="4103017"/>
          </a:xfrm>
          <a:custGeom>
            <a:avLst/>
            <a:gdLst/>
            <a:ahLst/>
            <a:cxnLst/>
            <a:rect l="l" t="t" r="r" b="b"/>
            <a:pathLst>
              <a:path w="2491650" h="4103017">
                <a:moveTo>
                  <a:pt x="0" y="0"/>
                </a:moveTo>
                <a:lnTo>
                  <a:pt x="2491650" y="0"/>
                </a:lnTo>
                <a:lnTo>
                  <a:pt x="2491650" y="4103017"/>
                </a:lnTo>
                <a:lnTo>
                  <a:pt x="0" y="410301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3573456" y="1518201"/>
            <a:ext cx="10610546" cy="7957910"/>
          </a:xfrm>
          <a:custGeom>
            <a:avLst/>
            <a:gdLst/>
            <a:ahLst/>
            <a:cxnLst/>
            <a:rect l="l" t="t" r="r" b="b"/>
            <a:pathLst>
              <a:path w="10610546" h="7957910">
                <a:moveTo>
                  <a:pt x="0" y="0"/>
                </a:moveTo>
                <a:lnTo>
                  <a:pt x="10610547" y="0"/>
                </a:lnTo>
                <a:lnTo>
                  <a:pt x="10610547" y="7957910"/>
                </a:lnTo>
                <a:lnTo>
                  <a:pt x="0" y="7957910"/>
                </a:lnTo>
                <a:lnTo>
                  <a:pt x="0" y="0"/>
                </a:lnTo>
                <a:close/>
              </a:path>
            </a:pathLst>
          </a:custGeom>
          <a:blipFill>
            <a:blip r:embed="rId10"/>
            <a:stretch>
              <a:fillRect/>
            </a:stretch>
          </a:blipFill>
        </p:spPr>
      </p:sp>
      <p:sp>
        <p:nvSpPr>
          <p:cNvPr id="7" name="TextBox 7"/>
          <p:cNvSpPr txBox="1"/>
          <p:nvPr/>
        </p:nvSpPr>
        <p:spPr>
          <a:xfrm>
            <a:off x="6467841" y="254631"/>
            <a:ext cx="6680372" cy="1105540"/>
          </a:xfrm>
          <a:prstGeom prst="rect">
            <a:avLst/>
          </a:prstGeom>
        </p:spPr>
        <p:txBody>
          <a:bodyPr lIns="0" tIns="0" rIns="0" bIns="0" rtlCol="0" anchor="t">
            <a:spAutoFit/>
          </a:bodyPr>
          <a:lstStyle/>
          <a:p>
            <a:pPr marL="0" lvl="0" indent="0" algn="l">
              <a:lnSpc>
                <a:spcPts val="8320"/>
              </a:lnSpc>
            </a:pPr>
            <a:r>
              <a:rPr lang="en-US" sz="8000" spc="-160">
                <a:solidFill>
                  <a:srgbClr val="2B2B2B"/>
                </a:solidFill>
                <a:latin typeface="Fibre"/>
                <a:ea typeface="Fibre"/>
                <a:cs typeface="Fibre"/>
                <a:sym typeface="Fibre"/>
              </a:rPr>
              <a:t>Learning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rot="1737559">
            <a:off x="-973962" y="8243230"/>
            <a:ext cx="4670260" cy="3252199"/>
          </a:xfrm>
          <a:custGeom>
            <a:avLst/>
            <a:gdLst/>
            <a:ahLst/>
            <a:cxnLst/>
            <a:rect l="l" t="t" r="r" b="b"/>
            <a:pathLst>
              <a:path w="4670260" h="3252199">
                <a:moveTo>
                  <a:pt x="0" y="0"/>
                </a:moveTo>
                <a:lnTo>
                  <a:pt x="4670260" y="0"/>
                </a:lnTo>
                <a:lnTo>
                  <a:pt x="4670260" y="3252199"/>
                </a:lnTo>
                <a:lnTo>
                  <a:pt x="0" y="3252199"/>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14437963" y="-3539609"/>
            <a:ext cx="4859148" cy="4691287"/>
          </a:xfrm>
          <a:custGeom>
            <a:avLst/>
            <a:gdLst/>
            <a:ahLst/>
            <a:cxnLst/>
            <a:rect l="l" t="t" r="r" b="b"/>
            <a:pathLst>
              <a:path w="4859148" h="4691287">
                <a:moveTo>
                  <a:pt x="0" y="0"/>
                </a:moveTo>
                <a:lnTo>
                  <a:pt x="4859148" y="0"/>
                </a:lnTo>
                <a:lnTo>
                  <a:pt x="4859148" y="4691287"/>
                </a:lnTo>
                <a:lnTo>
                  <a:pt x="0" y="469128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a:off x="1523700" y="3733113"/>
            <a:ext cx="6759991" cy="3582795"/>
          </a:xfrm>
          <a:custGeom>
            <a:avLst/>
            <a:gdLst/>
            <a:ahLst/>
            <a:cxnLst/>
            <a:rect l="l" t="t" r="r" b="b"/>
            <a:pathLst>
              <a:path w="6759991" h="3582795">
                <a:moveTo>
                  <a:pt x="0" y="0"/>
                </a:moveTo>
                <a:lnTo>
                  <a:pt x="6759991" y="0"/>
                </a:lnTo>
                <a:lnTo>
                  <a:pt x="6759991" y="3582795"/>
                </a:lnTo>
                <a:lnTo>
                  <a:pt x="0" y="3582795"/>
                </a:lnTo>
                <a:lnTo>
                  <a:pt x="0" y="0"/>
                </a:lnTo>
                <a:close/>
              </a:path>
            </a:pathLst>
          </a:custGeom>
          <a:blipFill>
            <a:blip r:embed="rId6"/>
            <a:stretch>
              <a:fillRect/>
            </a:stretch>
          </a:blipFill>
        </p:spPr>
      </p:sp>
      <p:sp>
        <p:nvSpPr>
          <p:cNvPr id="5" name="TextBox 5"/>
          <p:cNvSpPr txBox="1"/>
          <p:nvPr/>
        </p:nvSpPr>
        <p:spPr>
          <a:xfrm>
            <a:off x="9458564" y="2691325"/>
            <a:ext cx="7321793" cy="1105540"/>
          </a:xfrm>
          <a:prstGeom prst="rect">
            <a:avLst/>
          </a:prstGeom>
        </p:spPr>
        <p:txBody>
          <a:bodyPr lIns="0" tIns="0" rIns="0" bIns="0" rtlCol="0" anchor="t">
            <a:spAutoFit/>
          </a:bodyPr>
          <a:lstStyle/>
          <a:p>
            <a:pPr marL="0" lvl="0" indent="0" algn="l">
              <a:lnSpc>
                <a:spcPts val="8320"/>
              </a:lnSpc>
            </a:pPr>
            <a:r>
              <a:rPr lang="en-US" sz="8000" spc="-160">
                <a:solidFill>
                  <a:srgbClr val="2B2B2B"/>
                </a:solidFill>
                <a:latin typeface="Fibre"/>
                <a:ea typeface="Fibre"/>
                <a:cs typeface="Fibre"/>
                <a:sym typeface="Fibre"/>
              </a:rPr>
              <a:t>Things to note</a:t>
            </a:r>
          </a:p>
        </p:txBody>
      </p:sp>
      <p:sp>
        <p:nvSpPr>
          <p:cNvPr id="6" name="TextBox 6"/>
          <p:cNvSpPr txBox="1"/>
          <p:nvPr/>
        </p:nvSpPr>
        <p:spPr>
          <a:xfrm>
            <a:off x="9563339" y="4435040"/>
            <a:ext cx="7321793" cy="59931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Swimming - Half term 2</a:t>
            </a:r>
          </a:p>
        </p:txBody>
      </p:sp>
      <p:sp>
        <p:nvSpPr>
          <p:cNvPr id="7" name="TextBox 7"/>
          <p:cNvSpPr txBox="1"/>
          <p:nvPr/>
        </p:nvSpPr>
        <p:spPr>
          <a:xfrm>
            <a:off x="9563339" y="5472348"/>
            <a:ext cx="7321793" cy="59931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Forest school - Half term 3</a:t>
            </a:r>
          </a:p>
        </p:txBody>
      </p:sp>
      <p:sp>
        <p:nvSpPr>
          <p:cNvPr id="8" name="TextBox 8"/>
          <p:cNvSpPr txBox="1"/>
          <p:nvPr/>
        </p:nvSpPr>
        <p:spPr>
          <a:xfrm>
            <a:off x="9563339" y="6509812"/>
            <a:ext cx="7321793" cy="59931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PE - thursday + Friday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rot="1737559">
            <a:off x="-973962" y="8243230"/>
            <a:ext cx="4670260" cy="3252199"/>
          </a:xfrm>
          <a:custGeom>
            <a:avLst/>
            <a:gdLst/>
            <a:ahLst/>
            <a:cxnLst/>
            <a:rect l="l" t="t" r="r" b="b"/>
            <a:pathLst>
              <a:path w="4670260" h="3252199">
                <a:moveTo>
                  <a:pt x="0" y="0"/>
                </a:moveTo>
                <a:lnTo>
                  <a:pt x="4670260" y="0"/>
                </a:lnTo>
                <a:lnTo>
                  <a:pt x="4670260" y="3252199"/>
                </a:lnTo>
                <a:lnTo>
                  <a:pt x="0" y="3252199"/>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14437963" y="-3539609"/>
            <a:ext cx="4859148" cy="4691287"/>
          </a:xfrm>
          <a:custGeom>
            <a:avLst/>
            <a:gdLst/>
            <a:ahLst/>
            <a:cxnLst/>
            <a:rect l="l" t="t" r="r" b="b"/>
            <a:pathLst>
              <a:path w="4859148" h="4691287">
                <a:moveTo>
                  <a:pt x="0" y="0"/>
                </a:moveTo>
                <a:lnTo>
                  <a:pt x="4859148" y="0"/>
                </a:lnTo>
                <a:lnTo>
                  <a:pt x="4859148" y="4691287"/>
                </a:lnTo>
                <a:lnTo>
                  <a:pt x="0" y="469128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a:off x="2738790" y="2462563"/>
            <a:ext cx="4252769" cy="4429968"/>
          </a:xfrm>
          <a:custGeom>
            <a:avLst/>
            <a:gdLst/>
            <a:ahLst/>
            <a:cxnLst/>
            <a:rect l="l" t="t" r="r" b="b"/>
            <a:pathLst>
              <a:path w="4252769" h="4429968">
                <a:moveTo>
                  <a:pt x="0" y="0"/>
                </a:moveTo>
                <a:lnTo>
                  <a:pt x="4252769" y="0"/>
                </a:lnTo>
                <a:lnTo>
                  <a:pt x="4252769" y="4429968"/>
                </a:lnTo>
                <a:lnTo>
                  <a:pt x="0" y="4429968"/>
                </a:lnTo>
                <a:lnTo>
                  <a:pt x="0" y="0"/>
                </a:lnTo>
                <a:close/>
              </a:path>
            </a:pathLst>
          </a:custGeom>
          <a:blipFill>
            <a:blip r:embed="rId6"/>
            <a:stretch>
              <a:fillRect/>
            </a:stretch>
          </a:blipFill>
        </p:spPr>
      </p:sp>
      <p:sp>
        <p:nvSpPr>
          <p:cNvPr id="5" name="TextBox 5"/>
          <p:cNvSpPr txBox="1"/>
          <p:nvPr/>
        </p:nvSpPr>
        <p:spPr>
          <a:xfrm>
            <a:off x="9458564" y="2691325"/>
            <a:ext cx="7321793" cy="1105540"/>
          </a:xfrm>
          <a:prstGeom prst="rect">
            <a:avLst/>
          </a:prstGeom>
        </p:spPr>
        <p:txBody>
          <a:bodyPr lIns="0" tIns="0" rIns="0" bIns="0" rtlCol="0" anchor="t">
            <a:spAutoFit/>
          </a:bodyPr>
          <a:lstStyle/>
          <a:p>
            <a:pPr marL="0" lvl="0" indent="0" algn="l">
              <a:lnSpc>
                <a:spcPts val="8320"/>
              </a:lnSpc>
            </a:pPr>
            <a:r>
              <a:rPr lang="en-US" sz="8000" spc="-160">
                <a:solidFill>
                  <a:srgbClr val="2B2B2B"/>
                </a:solidFill>
                <a:latin typeface="Fibre"/>
                <a:ea typeface="Fibre"/>
                <a:cs typeface="Fibre"/>
                <a:sym typeface="Fibre"/>
              </a:rPr>
              <a:t>Learning at home</a:t>
            </a:r>
          </a:p>
        </p:txBody>
      </p:sp>
      <p:sp>
        <p:nvSpPr>
          <p:cNvPr id="6" name="TextBox 6"/>
          <p:cNvSpPr txBox="1"/>
          <p:nvPr/>
        </p:nvSpPr>
        <p:spPr>
          <a:xfrm>
            <a:off x="9563339" y="4435040"/>
            <a:ext cx="8295191" cy="59931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Reading at least four times a week</a:t>
            </a:r>
          </a:p>
        </p:txBody>
      </p:sp>
      <p:sp>
        <p:nvSpPr>
          <p:cNvPr id="7" name="TextBox 7"/>
          <p:cNvSpPr txBox="1"/>
          <p:nvPr/>
        </p:nvSpPr>
        <p:spPr>
          <a:xfrm>
            <a:off x="9563339" y="5472348"/>
            <a:ext cx="7321793" cy="59931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Times table rockstars (MTC)</a:t>
            </a:r>
          </a:p>
        </p:txBody>
      </p:sp>
      <p:sp>
        <p:nvSpPr>
          <p:cNvPr id="8" name="TextBox 8"/>
          <p:cNvSpPr txBox="1"/>
          <p:nvPr/>
        </p:nvSpPr>
        <p:spPr>
          <a:xfrm>
            <a:off x="9545744" y="6509812"/>
            <a:ext cx="7321793" cy="1151764"/>
          </a:xfrm>
          <a:prstGeom prst="rect">
            <a:avLst/>
          </a:prstGeom>
        </p:spPr>
        <p:txBody>
          <a:bodyPr lIns="0" tIns="0" rIns="0" bIns="0" rtlCol="0" anchor="t">
            <a:spAutoFit/>
          </a:bodyPr>
          <a:lstStyle/>
          <a:p>
            <a:pPr algn="l">
              <a:lnSpc>
                <a:spcPts val="4371"/>
              </a:lnSpc>
            </a:pPr>
            <a:r>
              <a:rPr lang="en-US" sz="4700" spc="-94">
                <a:solidFill>
                  <a:srgbClr val="2B2B2B"/>
                </a:solidFill>
                <a:latin typeface="Fibre"/>
                <a:ea typeface="Fibre"/>
                <a:cs typeface="Fibre"/>
                <a:sym typeface="Fibre"/>
              </a:rPr>
              <a:t>Weekly timestable test on a Tuesday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a:off x="3544544" y="1172977"/>
            <a:ext cx="11198912" cy="7941047"/>
          </a:xfrm>
          <a:custGeom>
            <a:avLst/>
            <a:gdLst/>
            <a:ahLst/>
            <a:cxnLst/>
            <a:rect l="l" t="t" r="r" b="b"/>
            <a:pathLst>
              <a:path w="11198912" h="7941047">
                <a:moveTo>
                  <a:pt x="0" y="0"/>
                </a:moveTo>
                <a:lnTo>
                  <a:pt x="11198912" y="0"/>
                </a:lnTo>
                <a:lnTo>
                  <a:pt x="11198912" y="7941046"/>
                </a:lnTo>
                <a:lnTo>
                  <a:pt x="0" y="794104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748704" y="-3236984"/>
            <a:ext cx="3554807" cy="5131612"/>
          </a:xfrm>
          <a:custGeom>
            <a:avLst/>
            <a:gdLst/>
            <a:ahLst/>
            <a:cxnLst/>
            <a:rect l="l" t="t" r="r" b="b"/>
            <a:pathLst>
              <a:path w="3554807" h="5131612">
                <a:moveTo>
                  <a:pt x="0" y="0"/>
                </a:moveTo>
                <a:lnTo>
                  <a:pt x="3554808" y="0"/>
                </a:lnTo>
                <a:lnTo>
                  <a:pt x="3554808" y="5131612"/>
                </a:lnTo>
                <a:lnTo>
                  <a:pt x="0" y="513161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503353" y="2377331"/>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4182716">
            <a:off x="16663466" y="7802025"/>
            <a:ext cx="3249068" cy="4006698"/>
          </a:xfrm>
          <a:custGeom>
            <a:avLst/>
            <a:gdLst/>
            <a:ahLst/>
            <a:cxnLst/>
            <a:rect l="l" t="t" r="r" b="b"/>
            <a:pathLst>
              <a:path w="3249068" h="4006698">
                <a:moveTo>
                  <a:pt x="0" y="0"/>
                </a:moveTo>
                <a:lnTo>
                  <a:pt x="3249068" y="0"/>
                </a:lnTo>
                <a:lnTo>
                  <a:pt x="3249068" y="4006698"/>
                </a:lnTo>
                <a:lnTo>
                  <a:pt x="0" y="40066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7259300" y="4754150"/>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7" name="Freeform 7"/>
          <p:cNvSpPr/>
          <p:nvPr/>
        </p:nvSpPr>
        <p:spPr>
          <a:xfrm rot="1737559">
            <a:off x="1159713"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6003287" y="-481992"/>
            <a:ext cx="2781341" cy="2859323"/>
          </a:xfrm>
          <a:custGeom>
            <a:avLst/>
            <a:gdLst/>
            <a:ahLst/>
            <a:cxnLst/>
            <a:rect l="l" t="t" r="r" b="b"/>
            <a:pathLst>
              <a:path w="2781341" h="2859323">
                <a:moveTo>
                  <a:pt x="0" y="0"/>
                </a:moveTo>
                <a:lnTo>
                  <a:pt x="2781341" y="0"/>
                </a:lnTo>
                <a:lnTo>
                  <a:pt x="2781341" y="2859323"/>
                </a:lnTo>
                <a:lnTo>
                  <a:pt x="0" y="285932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a:ln cap="sq">
            <a:noFill/>
            <a:prstDash val="solid"/>
            <a:miter/>
          </a:ln>
        </p:spPr>
      </p:sp>
      <p:sp>
        <p:nvSpPr>
          <p:cNvPr id="9" name="TextBox 9"/>
          <p:cNvSpPr txBox="1"/>
          <p:nvPr/>
        </p:nvSpPr>
        <p:spPr>
          <a:xfrm>
            <a:off x="3839093" y="2808802"/>
            <a:ext cx="10322218" cy="5939790"/>
          </a:xfrm>
          <a:prstGeom prst="rect">
            <a:avLst/>
          </a:prstGeom>
        </p:spPr>
        <p:txBody>
          <a:bodyPr lIns="0" tIns="0" rIns="0" bIns="0" rtlCol="0" anchor="t">
            <a:spAutoFit/>
          </a:bodyPr>
          <a:lstStyle/>
          <a:p>
            <a:pPr algn="ctr">
              <a:lnSpc>
                <a:spcPts val="3644"/>
              </a:lnSpc>
            </a:pPr>
            <a:r>
              <a:rPr lang="en-US" sz="2699" b="1" spc="83">
                <a:solidFill>
                  <a:srgbClr val="2B2B2B"/>
                </a:solidFill>
                <a:latin typeface="Quicksand Bold"/>
                <a:ea typeface="Quicksand Bold"/>
                <a:cs typeface="Quicksand Bold"/>
                <a:sym typeface="Quicksand Bold"/>
              </a:rPr>
              <a:t>We are deeply passionate about doing the very best for all of our children. We value strong, positive relationships with families, as we know this partnership is key to supporting every child effectively.</a:t>
            </a:r>
          </a:p>
          <a:p>
            <a:pPr algn="ctr">
              <a:lnSpc>
                <a:spcPts val="3644"/>
              </a:lnSpc>
            </a:pPr>
            <a:endParaRPr lang="en-US" sz="2699" b="1" spc="83">
              <a:solidFill>
                <a:srgbClr val="2B2B2B"/>
              </a:solidFill>
              <a:latin typeface="Quicksand Bold"/>
              <a:ea typeface="Quicksand Bold"/>
              <a:cs typeface="Quicksand Bold"/>
              <a:sym typeface="Quicksand Bold"/>
            </a:endParaRPr>
          </a:p>
          <a:p>
            <a:pPr algn="ctr">
              <a:lnSpc>
                <a:spcPts val="3644"/>
              </a:lnSpc>
            </a:pPr>
            <a:r>
              <a:rPr lang="en-US" sz="2699" b="1" spc="83">
                <a:solidFill>
                  <a:srgbClr val="2B2B2B"/>
                </a:solidFill>
                <a:latin typeface="Quicksand Bold"/>
                <a:ea typeface="Quicksand Bold"/>
                <a:cs typeface="Quicksand Bold"/>
                <a:sym typeface="Quicksand Bold"/>
              </a:rPr>
              <a:t>We are always happy to talk and welcome a quick chat at the gate where possible. You can also contact us via the school office by email, however please be aware that responses may not always be immediate during the school day. If you would like to discuss something in more detail, please do ask to arrange a meeting or phone call at a convenient time.</a:t>
            </a:r>
          </a:p>
          <a:p>
            <a:pPr marL="0" lvl="0" indent="0" algn="ctr">
              <a:lnSpc>
                <a:spcPts val="3644"/>
              </a:lnSpc>
              <a:spcBef>
                <a:spcPct val="0"/>
              </a:spcBef>
            </a:pPr>
            <a:endParaRPr lang="en-US" sz="2699" b="1" spc="83">
              <a:solidFill>
                <a:srgbClr val="2B2B2B"/>
              </a:solidFill>
              <a:latin typeface="Quicksand Bold"/>
              <a:ea typeface="Quicksand Bold"/>
              <a:cs typeface="Quicksand Bold"/>
              <a:sym typeface="Quicksand Bold"/>
            </a:endParaRPr>
          </a:p>
        </p:txBody>
      </p:sp>
      <p:sp>
        <p:nvSpPr>
          <p:cNvPr id="10" name="TextBox 10"/>
          <p:cNvSpPr txBox="1"/>
          <p:nvPr/>
        </p:nvSpPr>
        <p:spPr>
          <a:xfrm>
            <a:off x="5803814" y="1580975"/>
            <a:ext cx="6680372" cy="1105540"/>
          </a:xfrm>
          <a:prstGeom prst="rect">
            <a:avLst/>
          </a:prstGeom>
        </p:spPr>
        <p:txBody>
          <a:bodyPr lIns="0" tIns="0" rIns="0" bIns="0" rtlCol="0" anchor="t">
            <a:spAutoFit/>
          </a:bodyPr>
          <a:lstStyle/>
          <a:p>
            <a:pPr marL="0" lvl="0" indent="0" algn="ctr">
              <a:lnSpc>
                <a:spcPts val="8320"/>
              </a:lnSpc>
            </a:pPr>
            <a:r>
              <a:rPr lang="en-US" sz="8000" spc="-160">
                <a:solidFill>
                  <a:srgbClr val="2B2B2B"/>
                </a:solidFill>
                <a:latin typeface="Fibre"/>
                <a:ea typeface="Fibre"/>
                <a:cs typeface="Fibre"/>
                <a:sym typeface="Fibre"/>
              </a:rPr>
              <a:t>Communication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Freeform 2"/>
          <p:cNvSpPr/>
          <p:nvPr/>
        </p:nvSpPr>
        <p:spPr>
          <a:xfrm>
            <a:off x="3544544" y="1172977"/>
            <a:ext cx="11198912" cy="7941047"/>
          </a:xfrm>
          <a:custGeom>
            <a:avLst/>
            <a:gdLst/>
            <a:ahLst/>
            <a:cxnLst/>
            <a:rect l="l" t="t" r="r" b="b"/>
            <a:pathLst>
              <a:path w="11198912" h="7941047">
                <a:moveTo>
                  <a:pt x="0" y="0"/>
                </a:moveTo>
                <a:lnTo>
                  <a:pt x="11198912" y="0"/>
                </a:lnTo>
                <a:lnTo>
                  <a:pt x="11198912" y="7941046"/>
                </a:lnTo>
                <a:lnTo>
                  <a:pt x="0" y="794104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a:ln cap="sq">
            <a:noFill/>
            <a:prstDash val="solid"/>
            <a:miter/>
          </a:ln>
        </p:spPr>
      </p:sp>
      <p:sp>
        <p:nvSpPr>
          <p:cNvPr id="3" name="Freeform 3"/>
          <p:cNvSpPr/>
          <p:nvPr/>
        </p:nvSpPr>
        <p:spPr>
          <a:xfrm>
            <a:off x="-748704" y="-3236984"/>
            <a:ext cx="3554807" cy="5131612"/>
          </a:xfrm>
          <a:custGeom>
            <a:avLst/>
            <a:gdLst/>
            <a:ahLst/>
            <a:cxnLst/>
            <a:rect l="l" t="t" r="r" b="b"/>
            <a:pathLst>
              <a:path w="3554807" h="5131612">
                <a:moveTo>
                  <a:pt x="0" y="0"/>
                </a:moveTo>
                <a:lnTo>
                  <a:pt x="3554808" y="0"/>
                </a:lnTo>
                <a:lnTo>
                  <a:pt x="3554808" y="5131612"/>
                </a:lnTo>
                <a:lnTo>
                  <a:pt x="0" y="513161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a:ln cap="sq">
            <a:noFill/>
            <a:prstDash val="solid"/>
            <a:miter/>
          </a:ln>
        </p:spPr>
      </p:sp>
      <p:sp>
        <p:nvSpPr>
          <p:cNvPr id="4" name="Freeform 4"/>
          <p:cNvSpPr/>
          <p:nvPr/>
        </p:nvSpPr>
        <p:spPr>
          <a:xfrm>
            <a:off x="-1503353" y="2377331"/>
            <a:ext cx="3006706" cy="2766169"/>
          </a:xfrm>
          <a:custGeom>
            <a:avLst/>
            <a:gdLst/>
            <a:ahLst/>
            <a:cxnLst/>
            <a:rect l="l" t="t" r="r" b="b"/>
            <a:pathLst>
              <a:path w="3006706" h="2766169">
                <a:moveTo>
                  <a:pt x="0" y="0"/>
                </a:moveTo>
                <a:lnTo>
                  <a:pt x="3006706" y="0"/>
                </a:lnTo>
                <a:lnTo>
                  <a:pt x="3006706" y="2766169"/>
                </a:lnTo>
                <a:lnTo>
                  <a:pt x="0" y="276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a:ln cap="sq">
            <a:noFill/>
            <a:prstDash val="solid"/>
            <a:miter/>
          </a:ln>
        </p:spPr>
      </p:sp>
      <p:sp>
        <p:nvSpPr>
          <p:cNvPr id="5" name="Freeform 5"/>
          <p:cNvSpPr/>
          <p:nvPr/>
        </p:nvSpPr>
        <p:spPr>
          <a:xfrm rot="4182716">
            <a:off x="16663466" y="7802025"/>
            <a:ext cx="3249068" cy="4006698"/>
          </a:xfrm>
          <a:custGeom>
            <a:avLst/>
            <a:gdLst/>
            <a:ahLst/>
            <a:cxnLst/>
            <a:rect l="l" t="t" r="r" b="b"/>
            <a:pathLst>
              <a:path w="3249068" h="4006698">
                <a:moveTo>
                  <a:pt x="0" y="0"/>
                </a:moveTo>
                <a:lnTo>
                  <a:pt x="3249068" y="0"/>
                </a:lnTo>
                <a:lnTo>
                  <a:pt x="3249068" y="4006698"/>
                </a:lnTo>
                <a:lnTo>
                  <a:pt x="0" y="40066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Freeform 6"/>
          <p:cNvSpPr/>
          <p:nvPr/>
        </p:nvSpPr>
        <p:spPr>
          <a:xfrm>
            <a:off x="17259300" y="4754150"/>
            <a:ext cx="2262958" cy="3726427"/>
          </a:xfrm>
          <a:custGeom>
            <a:avLst/>
            <a:gdLst/>
            <a:ahLst/>
            <a:cxnLst/>
            <a:rect l="l" t="t" r="r" b="b"/>
            <a:pathLst>
              <a:path w="2262958" h="3726427">
                <a:moveTo>
                  <a:pt x="0" y="0"/>
                </a:moveTo>
                <a:lnTo>
                  <a:pt x="2262958" y="0"/>
                </a:lnTo>
                <a:lnTo>
                  <a:pt x="2262958" y="3726427"/>
                </a:lnTo>
                <a:lnTo>
                  <a:pt x="0" y="372642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a:ln cap="sq">
            <a:noFill/>
            <a:prstDash val="solid"/>
            <a:miter/>
          </a:ln>
        </p:spPr>
      </p:sp>
      <p:sp>
        <p:nvSpPr>
          <p:cNvPr id="7" name="Freeform 7"/>
          <p:cNvSpPr/>
          <p:nvPr/>
        </p:nvSpPr>
        <p:spPr>
          <a:xfrm rot="1737559">
            <a:off x="1159713" y="8845184"/>
            <a:ext cx="3751278" cy="2612254"/>
          </a:xfrm>
          <a:custGeom>
            <a:avLst/>
            <a:gdLst/>
            <a:ahLst/>
            <a:cxnLst/>
            <a:rect l="l" t="t" r="r" b="b"/>
            <a:pathLst>
              <a:path w="3751278" h="2612254">
                <a:moveTo>
                  <a:pt x="0" y="0"/>
                </a:moveTo>
                <a:lnTo>
                  <a:pt x="3751278" y="0"/>
                </a:lnTo>
                <a:lnTo>
                  <a:pt x="3751278" y="2612254"/>
                </a:lnTo>
                <a:lnTo>
                  <a:pt x="0" y="261225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a:ln cap="sq">
            <a:noFill/>
            <a:prstDash val="solid"/>
            <a:miter/>
          </a:ln>
        </p:spPr>
      </p:sp>
      <p:sp>
        <p:nvSpPr>
          <p:cNvPr id="8" name="Freeform 8"/>
          <p:cNvSpPr/>
          <p:nvPr/>
        </p:nvSpPr>
        <p:spPr>
          <a:xfrm>
            <a:off x="16003287" y="-481992"/>
            <a:ext cx="2781341" cy="2859323"/>
          </a:xfrm>
          <a:custGeom>
            <a:avLst/>
            <a:gdLst/>
            <a:ahLst/>
            <a:cxnLst/>
            <a:rect l="l" t="t" r="r" b="b"/>
            <a:pathLst>
              <a:path w="2781341" h="2859323">
                <a:moveTo>
                  <a:pt x="0" y="0"/>
                </a:moveTo>
                <a:lnTo>
                  <a:pt x="2781341" y="0"/>
                </a:lnTo>
                <a:lnTo>
                  <a:pt x="2781341" y="2859323"/>
                </a:lnTo>
                <a:lnTo>
                  <a:pt x="0" y="285932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a:ln cap="sq">
            <a:noFill/>
            <a:prstDash val="solid"/>
            <a:miter/>
          </a:ln>
        </p:spPr>
      </p:sp>
      <p:sp>
        <p:nvSpPr>
          <p:cNvPr id="9" name="TextBox 9"/>
          <p:cNvSpPr txBox="1"/>
          <p:nvPr/>
        </p:nvSpPr>
        <p:spPr>
          <a:xfrm>
            <a:off x="4547019" y="2630695"/>
            <a:ext cx="9193961" cy="1323975"/>
          </a:xfrm>
          <a:prstGeom prst="rect">
            <a:avLst/>
          </a:prstGeom>
        </p:spPr>
        <p:txBody>
          <a:bodyPr lIns="0" tIns="0" rIns="0" bIns="0" rtlCol="0" anchor="t">
            <a:spAutoFit/>
          </a:bodyPr>
          <a:lstStyle/>
          <a:p>
            <a:pPr marL="0" lvl="0" indent="0" algn="ctr">
              <a:lnSpc>
                <a:spcPts val="2699"/>
              </a:lnSpc>
              <a:spcBef>
                <a:spcPct val="0"/>
              </a:spcBef>
            </a:pPr>
            <a:r>
              <a:rPr lang="en-US" sz="1999" b="1" spc="61">
                <a:solidFill>
                  <a:srgbClr val="2B2B2B"/>
                </a:solidFill>
                <a:latin typeface="Quicksand Bold"/>
                <a:ea typeface="Quicksand Bold"/>
                <a:cs typeface="Quicksand Bold"/>
                <a:sym typeface="Quicksand Bold"/>
              </a:rPr>
              <a:t>The weekly bulletin will be sent to you at the beginning of each week. It will include information about some of the learning taking place, as well as important reminders. This is a really useful source of key information to help you support your child effectively.</a:t>
            </a:r>
          </a:p>
        </p:txBody>
      </p:sp>
      <p:sp>
        <p:nvSpPr>
          <p:cNvPr id="10" name="TextBox 10"/>
          <p:cNvSpPr txBox="1"/>
          <p:nvPr/>
        </p:nvSpPr>
        <p:spPr>
          <a:xfrm>
            <a:off x="4547019" y="1611520"/>
            <a:ext cx="9020563" cy="1047750"/>
          </a:xfrm>
          <a:prstGeom prst="rect">
            <a:avLst/>
          </a:prstGeom>
        </p:spPr>
        <p:txBody>
          <a:bodyPr lIns="0" tIns="0" rIns="0" bIns="0" rtlCol="0" anchor="t">
            <a:spAutoFit/>
          </a:bodyPr>
          <a:lstStyle/>
          <a:p>
            <a:pPr marL="0" lvl="0" indent="0" algn="ctr">
              <a:lnSpc>
                <a:spcPts val="7800"/>
              </a:lnSpc>
            </a:pPr>
            <a:r>
              <a:rPr lang="en-US" sz="7500" spc="-150">
                <a:solidFill>
                  <a:srgbClr val="2B2B2B"/>
                </a:solidFill>
                <a:latin typeface="Fibre"/>
                <a:ea typeface="Fibre"/>
                <a:cs typeface="Fibre"/>
                <a:sym typeface="Fibre"/>
              </a:rPr>
              <a:t>The Weekly bulletin</a:t>
            </a:r>
          </a:p>
        </p:txBody>
      </p:sp>
      <p:sp>
        <p:nvSpPr>
          <p:cNvPr id="11" name="TextBox 11"/>
          <p:cNvSpPr txBox="1"/>
          <p:nvPr/>
        </p:nvSpPr>
        <p:spPr>
          <a:xfrm>
            <a:off x="4633718" y="4277900"/>
            <a:ext cx="9020563" cy="1047750"/>
          </a:xfrm>
          <a:prstGeom prst="rect">
            <a:avLst/>
          </a:prstGeom>
        </p:spPr>
        <p:txBody>
          <a:bodyPr lIns="0" tIns="0" rIns="0" bIns="0" rtlCol="0" anchor="t">
            <a:spAutoFit/>
          </a:bodyPr>
          <a:lstStyle/>
          <a:p>
            <a:pPr marL="0" lvl="0" indent="0" algn="ctr">
              <a:lnSpc>
                <a:spcPts val="7800"/>
              </a:lnSpc>
            </a:pPr>
            <a:r>
              <a:rPr lang="en-US" sz="7500" spc="-150">
                <a:solidFill>
                  <a:srgbClr val="2B2B2B"/>
                </a:solidFill>
                <a:latin typeface="Fibre"/>
                <a:ea typeface="Fibre"/>
                <a:cs typeface="Fibre"/>
                <a:sym typeface="Fibre"/>
              </a:rPr>
              <a:t>The School Website</a:t>
            </a:r>
          </a:p>
        </p:txBody>
      </p:sp>
      <p:sp>
        <p:nvSpPr>
          <p:cNvPr id="12" name="TextBox 12"/>
          <p:cNvSpPr txBox="1"/>
          <p:nvPr/>
        </p:nvSpPr>
        <p:spPr>
          <a:xfrm>
            <a:off x="4547019" y="5351227"/>
            <a:ext cx="9193961" cy="1323975"/>
          </a:xfrm>
          <a:prstGeom prst="rect">
            <a:avLst/>
          </a:prstGeom>
        </p:spPr>
        <p:txBody>
          <a:bodyPr lIns="0" tIns="0" rIns="0" bIns="0" rtlCol="0" anchor="t">
            <a:spAutoFit/>
          </a:bodyPr>
          <a:lstStyle/>
          <a:p>
            <a:pPr marL="0" lvl="0" indent="0" algn="ctr">
              <a:lnSpc>
                <a:spcPts val="2699"/>
              </a:lnSpc>
              <a:spcBef>
                <a:spcPct val="0"/>
              </a:spcBef>
            </a:pPr>
            <a:r>
              <a:rPr lang="en-US" sz="1999" b="1" spc="61">
                <a:solidFill>
                  <a:srgbClr val="2B2B2B"/>
                </a:solidFill>
                <a:latin typeface="Quicksand Bold"/>
                <a:ea typeface="Quicksand Bold"/>
                <a:cs typeface="Quicksand Bold"/>
                <a:sym typeface="Quicksand Bold"/>
              </a:rPr>
              <a:t>There is a wealth of information available on the school website. Many questions you may have can often be answered by visiting there. Please also keep an eye on the page for our gallery, where we share photos and updates.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533</Words>
  <Application>Microsoft Office PowerPoint</Application>
  <PresentationFormat>Custom</PresentationFormat>
  <Paragraphs>42</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Fibre</vt:lpstr>
      <vt:lpstr>Quicksand Bold</vt:lpstr>
      <vt:lpstr>Calibri</vt:lpstr>
      <vt:lpstr>Quicksand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Mrs Wahid and Miss Morgan</dc:title>
  <dc:creator>IWahid</dc:creator>
  <cp:lastModifiedBy>IWahid</cp:lastModifiedBy>
  <cp:revision>2</cp:revision>
  <dcterms:created xsi:type="dcterms:W3CDTF">2006-08-16T00:00:00Z</dcterms:created>
  <dcterms:modified xsi:type="dcterms:W3CDTF">2026-09-09T13:02:31Z</dcterms:modified>
  <dc:identifier>DAHUCInXRtk</dc:identifier>
</cp:coreProperties>
</file>