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 id="2147483672" r:id="rId2"/>
  </p:sldMasterIdLst>
  <p:notesMasterIdLst>
    <p:notesMasterId r:id="rId16"/>
  </p:notesMasterIdLst>
  <p:handoutMasterIdLst>
    <p:handoutMasterId r:id="rId17"/>
  </p:handoutMasterIdLst>
  <p:sldIdLst>
    <p:sldId id="268" r:id="rId3"/>
    <p:sldId id="264" r:id="rId4"/>
    <p:sldId id="272" r:id="rId5"/>
    <p:sldId id="273" r:id="rId6"/>
    <p:sldId id="276" r:id="rId7"/>
    <p:sldId id="277" r:id="rId8"/>
    <p:sldId id="288" r:id="rId9"/>
    <p:sldId id="279" r:id="rId10"/>
    <p:sldId id="285" r:id="rId11"/>
    <p:sldId id="287" r:id="rId12"/>
    <p:sldId id="286" r:id="rId13"/>
    <p:sldId id="284" r:id="rId14"/>
    <p:sldId id="270" r:id="rId15"/>
  </p:sldIdLst>
  <p:sldSz cx="9144000" cy="6858000" type="screen4x3"/>
  <p:notesSz cx="6858000" cy="9144000"/>
  <p:embeddedFontLst>
    <p:embeddedFont>
      <p:font typeface="Twinkl" panose="020B0604020202020204" charset="0"/>
      <p:regular r:id="rId18"/>
      <p:bold r:id="rId19"/>
    </p:embeddedFont>
    <p:embeddedFont>
      <p:font typeface="Roboto" panose="020B0604020202020204" charset="0"/>
      <p:regular r:id="rId20"/>
      <p:bold r:id="rId21"/>
      <p:italic r:id="rId22"/>
      <p:boldItalic r:id="rId23"/>
    </p:embeddedFont>
    <p:embeddedFont>
      <p:font typeface="Calibri" panose="020F0502020204030204" pitchFamily="34" charset="0"/>
      <p:regular r:id="rId24"/>
      <p:bold r:id="rId25"/>
      <p:italic r:id="rId26"/>
      <p:boldItalic r:id="rId2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BB1A6"/>
    <a:srgbClr val="FAC247"/>
    <a:srgbClr val="67BE87"/>
    <a:srgbClr val="EE9BC3"/>
    <a:srgbClr val="F6A25C"/>
    <a:srgbClr val="8370B0"/>
    <a:srgbClr val="F9BD95"/>
    <a:srgbClr val="EEBCD9"/>
    <a:srgbClr val="C1DFC5"/>
    <a:srgbClr val="FDD18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85130" autoAdjust="0"/>
  </p:normalViewPr>
  <p:slideViewPr>
    <p:cSldViewPr snapToGrid="0" showGuides="1">
      <p:cViewPr varScale="1">
        <p:scale>
          <a:sx n="74" d="100"/>
          <a:sy n="74" d="100"/>
        </p:scale>
        <p:origin x="1699" y="58"/>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97" d="100"/>
          <a:sy n="97" d="100"/>
        </p:scale>
        <p:origin x="4328" y="20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font" Target="fonts/font1.fntdata"/><Relationship Id="rId26" Type="http://schemas.openxmlformats.org/officeDocument/2006/relationships/font" Target="fonts/font9.fntdata"/><Relationship Id="rId3" Type="http://schemas.openxmlformats.org/officeDocument/2006/relationships/slide" Target="slides/slide1.xml"/><Relationship Id="rId21" Type="http://schemas.openxmlformats.org/officeDocument/2006/relationships/font" Target="fonts/font4.fntdata"/><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handoutMaster" Target="handoutMasters/handoutMaster1.xml"/><Relationship Id="rId25" Type="http://schemas.openxmlformats.org/officeDocument/2006/relationships/font" Target="fonts/font8.fntdata"/><Relationship Id="rId2" Type="http://schemas.openxmlformats.org/officeDocument/2006/relationships/slideMaster" Target="slideMasters/slideMaster2.xml"/><Relationship Id="rId16" Type="http://schemas.openxmlformats.org/officeDocument/2006/relationships/notesMaster" Target="notesMasters/notesMaster1.xml"/><Relationship Id="rId20" Type="http://schemas.openxmlformats.org/officeDocument/2006/relationships/font" Target="fonts/font3.fntdata"/><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font" Target="fonts/font7.fntdata"/><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font" Target="fonts/font6.fntdata"/><Relationship Id="rId28"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font" Target="fonts/font2.fntdata"/><Relationship Id="rId31"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font" Target="fonts/font5.fntdata"/><Relationship Id="rId27" Type="http://schemas.openxmlformats.org/officeDocument/2006/relationships/font" Target="fonts/font10.fntdata"/><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02/09/2025</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02/09/2025</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spcBef>
                <a:spcPts val="0"/>
              </a:spcBef>
              <a:spcAft>
                <a:spcPts val="0"/>
              </a:spcAft>
            </a:pPr>
            <a:endParaRPr lang="en-GB" sz="2800" b="0" dirty="0">
              <a:effectLst/>
            </a:endParaRPr>
          </a:p>
        </p:txBody>
      </p:sp>
      <p:sp>
        <p:nvSpPr>
          <p:cNvPr id="4" name="Slide Number Placeholder 3"/>
          <p:cNvSpPr>
            <a:spLocks noGrp="1"/>
          </p:cNvSpPr>
          <p:nvPr>
            <p:ph type="sldNum" sz="quarter" idx="5"/>
          </p:nvPr>
        </p:nvSpPr>
        <p:spPr/>
        <p:txBody>
          <a:bodyPr/>
          <a:lstStyle/>
          <a:p>
            <a:fld id="{FA521341-850D-40E1-BB3D-87946DC9B06D}" type="slidenum">
              <a:rPr lang="en-GB" smtClean="0"/>
              <a:t>4</a:t>
            </a:fld>
            <a:endParaRPr lang="en-GB"/>
          </a:p>
        </p:txBody>
      </p:sp>
    </p:spTree>
    <p:extLst>
      <p:ext uri="{BB962C8B-B14F-4D97-AF65-F5344CB8AC3E}">
        <p14:creationId xmlns:p14="http://schemas.microsoft.com/office/powerpoint/2010/main" val="115941127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spcBef>
                <a:spcPts val="0"/>
              </a:spcBef>
              <a:spcAft>
                <a:spcPts val="0"/>
              </a:spcAft>
            </a:pPr>
            <a:endParaRPr lang="en-GB" sz="2800" b="0" dirty="0">
              <a:effectLst/>
            </a:endParaRPr>
          </a:p>
        </p:txBody>
      </p:sp>
      <p:sp>
        <p:nvSpPr>
          <p:cNvPr id="4" name="Slide Number Placeholder 3"/>
          <p:cNvSpPr>
            <a:spLocks noGrp="1"/>
          </p:cNvSpPr>
          <p:nvPr>
            <p:ph type="sldNum" sz="quarter" idx="5"/>
          </p:nvPr>
        </p:nvSpPr>
        <p:spPr/>
        <p:txBody>
          <a:bodyPr/>
          <a:lstStyle/>
          <a:p>
            <a:fld id="{FA521341-850D-40E1-BB3D-87946DC9B06D}" type="slidenum">
              <a:rPr lang="en-GB" smtClean="0"/>
              <a:t>5</a:t>
            </a:fld>
            <a:endParaRPr lang="en-GB"/>
          </a:p>
        </p:txBody>
      </p:sp>
    </p:spTree>
    <p:extLst>
      <p:ext uri="{BB962C8B-B14F-4D97-AF65-F5344CB8AC3E}">
        <p14:creationId xmlns:p14="http://schemas.microsoft.com/office/powerpoint/2010/main" val="23855126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spcBef>
                <a:spcPts val="0"/>
              </a:spcBef>
              <a:spcAft>
                <a:spcPts val="0"/>
              </a:spcAft>
            </a:pPr>
            <a:endParaRPr lang="en-GB" b="0" dirty="0">
              <a:effectLst/>
            </a:endParaRPr>
          </a:p>
        </p:txBody>
      </p:sp>
      <p:sp>
        <p:nvSpPr>
          <p:cNvPr id="4" name="Slide Number Placeholder 3"/>
          <p:cNvSpPr>
            <a:spLocks noGrp="1"/>
          </p:cNvSpPr>
          <p:nvPr>
            <p:ph type="sldNum" sz="quarter" idx="5"/>
          </p:nvPr>
        </p:nvSpPr>
        <p:spPr/>
        <p:txBody>
          <a:bodyPr/>
          <a:lstStyle/>
          <a:p>
            <a:fld id="{FA521341-850D-40E1-BB3D-87946DC9B06D}" type="slidenum">
              <a:rPr lang="en-GB" smtClean="0"/>
              <a:t>6</a:t>
            </a:fld>
            <a:endParaRPr lang="en-GB"/>
          </a:p>
        </p:txBody>
      </p:sp>
    </p:spTree>
    <p:extLst>
      <p:ext uri="{BB962C8B-B14F-4D97-AF65-F5344CB8AC3E}">
        <p14:creationId xmlns:p14="http://schemas.microsoft.com/office/powerpoint/2010/main" val="192179601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spcBef>
                <a:spcPts val="0"/>
              </a:spcBef>
              <a:spcAft>
                <a:spcPts val="0"/>
              </a:spcAft>
            </a:pPr>
            <a:endParaRPr lang="en-GB" sz="4000" b="0" dirty="0">
              <a:effectLst/>
            </a:endParaRPr>
          </a:p>
        </p:txBody>
      </p:sp>
      <p:sp>
        <p:nvSpPr>
          <p:cNvPr id="4" name="Slide Number Placeholder 3"/>
          <p:cNvSpPr>
            <a:spLocks noGrp="1"/>
          </p:cNvSpPr>
          <p:nvPr>
            <p:ph type="sldNum" sz="quarter" idx="5"/>
          </p:nvPr>
        </p:nvSpPr>
        <p:spPr/>
        <p:txBody>
          <a:bodyPr/>
          <a:lstStyle/>
          <a:p>
            <a:fld id="{FA521341-850D-40E1-BB3D-87946DC9B06D}" type="slidenum">
              <a:rPr lang="en-GB" smtClean="0"/>
              <a:t>7</a:t>
            </a:fld>
            <a:endParaRPr lang="en-GB"/>
          </a:p>
        </p:txBody>
      </p:sp>
    </p:spTree>
    <p:extLst>
      <p:ext uri="{BB962C8B-B14F-4D97-AF65-F5344CB8AC3E}">
        <p14:creationId xmlns:p14="http://schemas.microsoft.com/office/powerpoint/2010/main" val="3779285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spcBef>
                <a:spcPts val="0"/>
              </a:spcBef>
              <a:spcAft>
                <a:spcPts val="0"/>
              </a:spcAft>
            </a:pPr>
            <a:endParaRPr lang="en-GB" sz="2800" b="0" dirty="0">
              <a:effectLst/>
            </a:endParaRPr>
          </a:p>
        </p:txBody>
      </p:sp>
      <p:sp>
        <p:nvSpPr>
          <p:cNvPr id="4" name="Slide Number Placeholder 3"/>
          <p:cNvSpPr>
            <a:spLocks noGrp="1"/>
          </p:cNvSpPr>
          <p:nvPr>
            <p:ph type="sldNum" sz="quarter" idx="5"/>
          </p:nvPr>
        </p:nvSpPr>
        <p:spPr/>
        <p:txBody>
          <a:bodyPr/>
          <a:lstStyle/>
          <a:p>
            <a:fld id="{FA521341-850D-40E1-BB3D-87946DC9B06D}" type="slidenum">
              <a:rPr lang="en-GB" smtClean="0"/>
              <a:t>8</a:t>
            </a:fld>
            <a:endParaRPr lang="en-GB"/>
          </a:p>
        </p:txBody>
      </p:sp>
    </p:spTree>
    <p:extLst>
      <p:ext uri="{BB962C8B-B14F-4D97-AF65-F5344CB8AC3E}">
        <p14:creationId xmlns:p14="http://schemas.microsoft.com/office/powerpoint/2010/main" val="42835910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spcBef>
                <a:spcPts val="0"/>
              </a:spcBef>
              <a:spcAft>
                <a:spcPts val="0"/>
              </a:spcAft>
            </a:pPr>
            <a:endParaRPr lang="en-GB" sz="4000" b="0" dirty="0">
              <a:effectLst/>
            </a:endParaRPr>
          </a:p>
        </p:txBody>
      </p:sp>
      <p:sp>
        <p:nvSpPr>
          <p:cNvPr id="4" name="Slide Number Placeholder 3"/>
          <p:cNvSpPr>
            <a:spLocks noGrp="1"/>
          </p:cNvSpPr>
          <p:nvPr>
            <p:ph type="sldNum" sz="quarter" idx="5"/>
          </p:nvPr>
        </p:nvSpPr>
        <p:spPr/>
        <p:txBody>
          <a:bodyPr/>
          <a:lstStyle/>
          <a:p>
            <a:fld id="{FA521341-850D-40E1-BB3D-87946DC9B06D}" type="slidenum">
              <a:rPr lang="en-GB" smtClean="0"/>
              <a:t>9</a:t>
            </a:fld>
            <a:endParaRPr lang="en-GB"/>
          </a:p>
        </p:txBody>
      </p:sp>
    </p:spTree>
    <p:extLst>
      <p:ext uri="{BB962C8B-B14F-4D97-AF65-F5344CB8AC3E}">
        <p14:creationId xmlns:p14="http://schemas.microsoft.com/office/powerpoint/2010/main" val="277391023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spcBef>
                <a:spcPts val="0"/>
              </a:spcBef>
              <a:spcAft>
                <a:spcPts val="0"/>
              </a:spcAft>
            </a:pPr>
            <a:endParaRPr lang="en-GB" sz="4000" b="0" dirty="0">
              <a:effectLst/>
            </a:endParaRPr>
          </a:p>
        </p:txBody>
      </p:sp>
      <p:sp>
        <p:nvSpPr>
          <p:cNvPr id="4" name="Slide Number Placeholder 3"/>
          <p:cNvSpPr>
            <a:spLocks noGrp="1"/>
          </p:cNvSpPr>
          <p:nvPr>
            <p:ph type="sldNum" sz="quarter" idx="5"/>
          </p:nvPr>
        </p:nvSpPr>
        <p:spPr/>
        <p:txBody>
          <a:bodyPr/>
          <a:lstStyle/>
          <a:p>
            <a:fld id="{FA521341-850D-40E1-BB3D-87946DC9B06D}" type="slidenum">
              <a:rPr lang="en-GB" smtClean="0"/>
              <a:t>10</a:t>
            </a:fld>
            <a:endParaRPr lang="en-GB"/>
          </a:p>
        </p:txBody>
      </p:sp>
    </p:spTree>
    <p:extLst>
      <p:ext uri="{BB962C8B-B14F-4D97-AF65-F5344CB8AC3E}">
        <p14:creationId xmlns:p14="http://schemas.microsoft.com/office/powerpoint/2010/main" val="64785529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spcBef>
                <a:spcPts val="0"/>
              </a:spcBef>
              <a:spcAft>
                <a:spcPts val="0"/>
              </a:spcAft>
            </a:pPr>
            <a:r>
              <a:rPr lang="en-GB" sz="1800" b="0" i="0" u="none" strike="noStrike" dirty="0">
                <a:solidFill>
                  <a:srgbClr val="000000"/>
                </a:solidFill>
                <a:effectLst/>
                <a:latin typeface="Calibri" panose="020F0502020204030204" pitchFamily="34" charset="0"/>
              </a:rPr>
              <a:t> </a:t>
            </a:r>
            <a:endParaRPr lang="en-GB" sz="4000" b="0" dirty="0">
              <a:effectLst/>
            </a:endParaRPr>
          </a:p>
          <a:p>
            <a:pPr rtl="0">
              <a:spcBef>
                <a:spcPts val="0"/>
              </a:spcBef>
              <a:spcAft>
                <a:spcPts val="0"/>
              </a:spcAft>
            </a:pPr>
            <a:r>
              <a:rPr lang="en-GB" sz="4000" b="0" dirty="0">
                <a:effectLst/>
              </a:rPr>
              <a:t/>
            </a:r>
            <a:br>
              <a:rPr lang="en-GB" sz="4000" b="0" dirty="0">
                <a:effectLst/>
              </a:rPr>
            </a:br>
            <a:endParaRPr lang="en-GB" sz="4000" b="0" dirty="0">
              <a:effectLst/>
            </a:endParaRPr>
          </a:p>
        </p:txBody>
      </p:sp>
      <p:sp>
        <p:nvSpPr>
          <p:cNvPr id="4" name="Slide Number Placeholder 3"/>
          <p:cNvSpPr>
            <a:spLocks noGrp="1"/>
          </p:cNvSpPr>
          <p:nvPr>
            <p:ph type="sldNum" sz="quarter" idx="5"/>
          </p:nvPr>
        </p:nvSpPr>
        <p:spPr/>
        <p:txBody>
          <a:bodyPr/>
          <a:lstStyle/>
          <a:p>
            <a:fld id="{FA521341-850D-40E1-BB3D-87946DC9B06D}" type="slidenum">
              <a:rPr lang="en-GB" smtClean="0"/>
              <a:t>11</a:t>
            </a:fld>
            <a:endParaRPr lang="en-GB"/>
          </a:p>
        </p:txBody>
      </p:sp>
    </p:spTree>
    <p:extLst>
      <p:ext uri="{BB962C8B-B14F-4D97-AF65-F5344CB8AC3E}">
        <p14:creationId xmlns:p14="http://schemas.microsoft.com/office/powerpoint/2010/main" val="6784412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spcBef>
                <a:spcPts val="0"/>
              </a:spcBef>
              <a:spcAft>
                <a:spcPts val="0"/>
              </a:spcAft>
            </a:pPr>
            <a:endParaRPr lang="en-GB" sz="2800" b="0" dirty="0">
              <a:effectLst/>
            </a:endParaRPr>
          </a:p>
        </p:txBody>
      </p:sp>
      <p:sp>
        <p:nvSpPr>
          <p:cNvPr id="4" name="Slide Number Placeholder 3"/>
          <p:cNvSpPr>
            <a:spLocks noGrp="1"/>
          </p:cNvSpPr>
          <p:nvPr>
            <p:ph type="sldNum" sz="quarter" idx="5"/>
          </p:nvPr>
        </p:nvSpPr>
        <p:spPr/>
        <p:txBody>
          <a:bodyPr/>
          <a:lstStyle/>
          <a:p>
            <a:fld id="{FA521341-850D-40E1-BB3D-87946DC9B06D}" type="slidenum">
              <a:rPr lang="en-GB" smtClean="0"/>
              <a:t>12</a:t>
            </a:fld>
            <a:endParaRPr lang="en-GB"/>
          </a:p>
        </p:txBody>
      </p:sp>
    </p:spTree>
    <p:extLst>
      <p:ext uri="{BB962C8B-B14F-4D97-AF65-F5344CB8AC3E}">
        <p14:creationId xmlns:p14="http://schemas.microsoft.com/office/powerpoint/2010/main" val="284378491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image" Target="../media/image10.png"/><Relationship Id="rId1" Type="http://schemas.openxmlformats.org/officeDocument/2006/relationships/slideMaster" Target="../slideMasters/slideMaster2.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Layouts/_rels/slideLayout12.xml.rels><?xml version="1.0" encoding="UTF-8" standalone="yes"?>
<Relationships xmlns="http://schemas.openxmlformats.org/package/2006/relationships"><Relationship Id="rId2" Type="http://schemas.openxmlformats.org/officeDocument/2006/relationships/hyperlink" Target="mailto:twinklcares@twinkl.co.uk" TargetMode="External"/><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hlinkClick r:id="rId3"/>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38151"/>
            <a:ext cx="8220075" cy="994306"/>
          </a:xfrm>
          <a:prstGeom prst="roundRect">
            <a:avLst>
              <a:gd name="adj" fmla="val 9641"/>
            </a:avLst>
          </a:prstGeom>
        </p:spPr>
        <p:txBody>
          <a:bodyPr>
            <a:noAutofit/>
          </a:bodyPr>
          <a:lstStyle>
            <a:lvl1pPr>
              <a:defRPr sz="3600">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38151"/>
            <a:ext cx="8220075" cy="994306"/>
          </a:xfrm>
          <a:prstGeom prst="roundRect">
            <a:avLst>
              <a:gd name="adj" fmla="val 9641"/>
            </a:avLst>
          </a:prstGeom>
        </p:spPr>
        <p:txBody>
          <a:bodyPr>
            <a:noAutofit/>
          </a:bodyPr>
          <a:lstStyle>
            <a:lvl1pPr>
              <a:defRPr sz="3600">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42501480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38151"/>
            <a:ext cx="8220075" cy="994306"/>
          </a:xfrm>
          <a:prstGeom prst="roundRect">
            <a:avLst>
              <a:gd name="adj" fmla="val 9641"/>
            </a:avLst>
          </a:prstGeom>
        </p:spPr>
        <p:txBody>
          <a:bodyPr>
            <a:noAutofit/>
          </a:bodyPr>
          <a:lstStyle>
            <a:lvl1pPr>
              <a:defRPr sz="3600">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9285504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38151"/>
            <a:ext cx="8220075" cy="994306"/>
          </a:xfrm>
          <a:prstGeom prst="roundRect">
            <a:avLst>
              <a:gd name="adj" fmla="val 9641"/>
            </a:avLst>
          </a:prstGeom>
        </p:spPr>
        <p:txBody>
          <a:bodyPr>
            <a:noAutofit/>
          </a:bodyPr>
          <a:lstStyle>
            <a:lvl1pPr>
              <a:defRPr sz="3600">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7746197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4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38151"/>
            <a:ext cx="8220075" cy="994306"/>
          </a:xfrm>
          <a:prstGeom prst="roundRect">
            <a:avLst>
              <a:gd name="adj" fmla="val 9641"/>
            </a:avLst>
          </a:prstGeom>
        </p:spPr>
        <p:txBody>
          <a:bodyPr>
            <a:noAutofit/>
          </a:bodyPr>
          <a:lstStyle>
            <a:lvl1pPr>
              <a:defRPr sz="3600">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7621023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5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38151"/>
            <a:ext cx="8220075" cy="994306"/>
          </a:xfrm>
          <a:prstGeom prst="roundRect">
            <a:avLst>
              <a:gd name="adj" fmla="val 9641"/>
            </a:avLst>
          </a:prstGeom>
        </p:spPr>
        <p:txBody>
          <a:bodyPr>
            <a:noAutofit/>
          </a:bodyPr>
          <a:lstStyle>
            <a:lvl1pPr>
              <a:defRPr sz="3600">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6774410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6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38151"/>
            <a:ext cx="8220075" cy="994306"/>
          </a:xfrm>
          <a:prstGeom prst="roundRect">
            <a:avLst>
              <a:gd name="adj" fmla="val 9641"/>
            </a:avLst>
          </a:prstGeom>
        </p:spPr>
        <p:txBody>
          <a:bodyPr>
            <a:noAutofit/>
          </a:bodyPr>
          <a:lstStyle>
            <a:lvl1pPr>
              <a:defRPr sz="3600">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6071866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2" name="Rounded Rectangle 24">
            <a:extLst>
              <a:ext uri="{FF2B5EF4-FFF2-40B4-BE49-F238E27FC236}">
                <a16:creationId xmlns:a16="http://schemas.microsoft.com/office/drawing/2014/main" id="{D00ECC8E-1AC3-4E6C-A19B-0A141ABB9071}"/>
              </a:ext>
            </a:extLst>
          </p:cNvPr>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3" name="Rounded Rectangle 23">
            <a:extLst>
              <a:ext uri="{FF2B5EF4-FFF2-40B4-BE49-F238E27FC236}">
                <a16:creationId xmlns:a16="http://schemas.microsoft.com/office/drawing/2014/main" id="{D34100E7-28EA-4EB7-A437-37BB3EE7034D}"/>
              </a:ext>
            </a:extLst>
          </p:cNvPr>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2" name="Text Placeholder 9">
            <a:extLst>
              <a:ext uri="{FF2B5EF4-FFF2-40B4-BE49-F238E27FC236}">
                <a16:creationId xmlns:a16="http://schemas.microsoft.com/office/drawing/2014/main" id="{BAFFD08E-D8F1-4950-9C0C-AB7477306E53}"/>
              </a:ext>
            </a:extLst>
          </p:cNvPr>
          <p:cNvSpPr>
            <a:spLocks noGrp="1"/>
          </p:cNvSpPr>
          <p:nvPr>
            <p:ph type="body" sz="quarter" idx="10" hasCustomPrompt="1"/>
          </p:nvPr>
        </p:nvSpPr>
        <p:spPr>
          <a:xfrm>
            <a:off x="755651" y="1037017"/>
            <a:ext cx="7632699" cy="1469216"/>
          </a:xfrm>
          <a:prstGeom prst="roundRect">
            <a:avLst>
              <a:gd name="adj" fmla="val 2585"/>
            </a:avLst>
          </a:prstGeom>
        </p:spPr>
        <p:txBody>
          <a:bodyPr>
            <a:spAutoFit/>
          </a:bodyPr>
          <a:lstStyle>
            <a:lvl1pPr>
              <a:defRPr/>
            </a:lvl1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sz="1800" dirty="0">
                <a:latin typeface="Twinkl" pitchFamily="50" charset="0"/>
              </a:rPr>
              <a:t>Sub statement</a:t>
            </a:r>
          </a:p>
        </p:txBody>
      </p:sp>
      <p:sp>
        <p:nvSpPr>
          <p:cNvPr id="13" name="Text Placeholder 9">
            <a:extLst>
              <a:ext uri="{FF2B5EF4-FFF2-40B4-BE49-F238E27FC236}">
                <a16:creationId xmlns:a16="http://schemas.microsoft.com/office/drawing/2014/main" id="{D99DBCE3-B6AA-4708-994C-5096C6F0D38E}"/>
              </a:ext>
            </a:extLst>
          </p:cNvPr>
          <p:cNvSpPr>
            <a:spLocks noGrp="1"/>
          </p:cNvSpPr>
          <p:nvPr>
            <p:ph type="body" sz="quarter" idx="11" hasCustomPrompt="1"/>
          </p:nvPr>
        </p:nvSpPr>
        <p:spPr>
          <a:xfrm>
            <a:off x="755651" y="3445623"/>
            <a:ext cx="7632699" cy="1469216"/>
          </a:xfrm>
          <a:prstGeom prst="roundRect">
            <a:avLst>
              <a:gd name="adj" fmla="val 2585"/>
            </a:avLst>
          </a:prstGeom>
        </p:spPr>
        <p:txBody>
          <a:bodyPr>
            <a:spAutoFit/>
          </a:bodyPr>
          <a:lstStyle>
            <a:lvl1pPr>
              <a:defRPr/>
            </a:lvl1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sz="1800" dirty="0">
                <a:latin typeface="Twinkl" pitchFamily="50" charset="0"/>
              </a:rPr>
              <a:t>Sub statement</a:t>
            </a:r>
          </a:p>
        </p:txBody>
      </p:sp>
      <p:sp>
        <p:nvSpPr>
          <p:cNvPr id="15" name="Text Placeholder 8">
            <a:extLst>
              <a:ext uri="{FF2B5EF4-FFF2-40B4-BE49-F238E27FC236}">
                <a16:creationId xmlns:a16="http://schemas.microsoft.com/office/drawing/2014/main" id="{E9191366-6C10-435F-A2F8-6CBD1318FD96}"/>
              </a:ext>
            </a:extLst>
          </p:cNvPr>
          <p:cNvSpPr>
            <a:spLocks noGrp="1"/>
          </p:cNvSpPr>
          <p:nvPr>
            <p:ph type="body" sz="quarter" idx="12" hasCustomPrompt="1"/>
          </p:nvPr>
        </p:nvSpPr>
        <p:spPr>
          <a:xfrm>
            <a:off x="755650" y="512763"/>
            <a:ext cx="7632700" cy="503237"/>
          </a:xfrm>
          <a:prstGeom prst="roundRect">
            <a:avLst>
              <a:gd name="adj" fmla="val 2585"/>
            </a:avLst>
          </a:prstGeom>
        </p:spPr>
        <p:txBody>
          <a:bodyPr lIns="0" tIns="252000" rIns="0" bIns="0" anchor="ctr" anchorCtr="0">
            <a:noAutofit/>
          </a:bodyPr>
          <a:lstStyle>
            <a:lvl1pPr marL="0" indent="0" algn="ctr">
              <a:buNone/>
              <a:defRPr sz="3600" b="1"/>
            </a:lvl1pPr>
          </a:lstStyle>
          <a:p>
            <a:pPr lvl="0"/>
            <a:r>
              <a:rPr lang="en-US" dirty="0"/>
              <a:t>Aim</a:t>
            </a:r>
            <a:endParaRPr lang="en-GB" dirty="0"/>
          </a:p>
        </p:txBody>
      </p:sp>
      <p:sp>
        <p:nvSpPr>
          <p:cNvPr id="17" name="Text Placeholder 8">
            <a:extLst>
              <a:ext uri="{FF2B5EF4-FFF2-40B4-BE49-F238E27FC236}">
                <a16:creationId xmlns:a16="http://schemas.microsoft.com/office/drawing/2014/main" id="{6758EDAF-8492-4BF5-93A1-EA11C5D83003}"/>
              </a:ext>
            </a:extLst>
          </p:cNvPr>
          <p:cNvSpPr>
            <a:spLocks noGrp="1"/>
          </p:cNvSpPr>
          <p:nvPr>
            <p:ph type="body" sz="quarter" idx="13" hasCustomPrompt="1"/>
          </p:nvPr>
        </p:nvSpPr>
        <p:spPr>
          <a:xfrm>
            <a:off x="755649" y="2930434"/>
            <a:ext cx="7632700" cy="503237"/>
          </a:xfrm>
          <a:prstGeom prst="roundRect">
            <a:avLst>
              <a:gd name="adj" fmla="val 2585"/>
            </a:avLst>
          </a:prstGeom>
        </p:spPr>
        <p:txBody>
          <a:bodyPr lIns="0" tIns="252000" rIns="0" bIns="0" anchor="ctr" anchorCtr="0">
            <a:noAutofit/>
          </a:bodyPr>
          <a:lstStyle>
            <a:lvl1pPr marL="0" indent="0" algn="ctr">
              <a:buNone/>
              <a:defRPr sz="3600" b="1"/>
            </a:lvl1pPr>
          </a:lstStyle>
          <a:p>
            <a:pPr lvl="0"/>
            <a:r>
              <a:rPr lang="en-US" dirty="0"/>
              <a:t>Success Criteria</a:t>
            </a:r>
            <a:endParaRPr lang="en-GB" dirty="0"/>
          </a:p>
        </p:txBody>
      </p:sp>
    </p:spTree>
    <p:extLst>
      <p:ext uri="{BB962C8B-B14F-4D97-AF65-F5344CB8AC3E}">
        <p14:creationId xmlns:p14="http://schemas.microsoft.com/office/powerpoint/2010/main" val="2257523209"/>
      </p:ext>
    </p:extLst>
  </p:cSld>
  <p:clrMapOvr>
    <a:masterClrMapping/>
  </p:clrMapOvr>
  <p:extLst>
    <p:ext uri="{DCECCB84-F9BA-43D5-87BE-67443E8EF086}">
      <p15:sldGuideLst xmlns:p15="http://schemas.microsoft.com/office/powerpoint/2012/main">
        <p15:guide id="1" orient="horz" pos="640" userDrawn="1">
          <p15:clr>
            <a:srgbClr val="F26B43"/>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ectangle 3">
            <a:hlinkClick r:id="rId3"/>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Audio/Video Disclaimer">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7" name="Rectangle 6">
            <a:extLst>
              <a:ext uri="{FF2B5EF4-FFF2-40B4-BE49-F238E27FC236}">
                <a16:creationId xmlns:a16="http://schemas.microsoft.com/office/drawing/2014/main" id="{FFC63B62-F6F8-4A70-935A-0CBCE04C051B}"/>
              </a:ext>
            </a:extLst>
          </p:cNvPr>
          <p:cNvSpPr/>
          <p:nvPr userDrawn="1"/>
        </p:nvSpPr>
        <p:spPr>
          <a:xfrm>
            <a:off x="755650" y="2209045"/>
            <a:ext cx="2382662" cy="3604671"/>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
          </a:p>
        </p:txBody>
      </p:sp>
      <p:sp>
        <p:nvSpPr>
          <p:cNvPr id="9" name="Rectangle 8">
            <a:extLst>
              <a:ext uri="{FF2B5EF4-FFF2-40B4-BE49-F238E27FC236}">
                <a16:creationId xmlns:a16="http://schemas.microsoft.com/office/drawing/2014/main" id="{F19AD57E-3485-41E5-86B7-DD796C8FF6EE}"/>
              </a:ext>
            </a:extLst>
          </p:cNvPr>
          <p:cNvSpPr/>
          <p:nvPr userDrawn="1"/>
        </p:nvSpPr>
        <p:spPr>
          <a:xfrm>
            <a:off x="3380669" y="2209045"/>
            <a:ext cx="2382662" cy="3604671"/>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
          </a:p>
        </p:txBody>
      </p:sp>
      <p:sp>
        <p:nvSpPr>
          <p:cNvPr id="10" name="Rectangle 9">
            <a:extLst>
              <a:ext uri="{FF2B5EF4-FFF2-40B4-BE49-F238E27FC236}">
                <a16:creationId xmlns:a16="http://schemas.microsoft.com/office/drawing/2014/main" id="{2A702136-D7DD-49CD-A4E0-42B0D1BAFEFE}"/>
              </a:ext>
            </a:extLst>
          </p:cNvPr>
          <p:cNvSpPr/>
          <p:nvPr userDrawn="1"/>
        </p:nvSpPr>
        <p:spPr>
          <a:xfrm>
            <a:off x="6005688" y="2209045"/>
            <a:ext cx="2382662" cy="3604671"/>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
          </a:p>
        </p:txBody>
      </p:sp>
      <p:pic>
        <p:nvPicPr>
          <p:cNvPr id="12" name="Picture 1">
            <a:extLst>
              <a:ext uri="{FF2B5EF4-FFF2-40B4-BE49-F238E27FC236}">
                <a16:creationId xmlns:a16="http://schemas.microsoft.com/office/drawing/2014/main" id="{3124EECE-F7EF-4595-9620-68FD0E5E79FF}"/>
              </a:ext>
            </a:extLst>
          </p:cNvPr>
          <p:cNvPicPr>
            <a:picLocks noChangeAspect="1"/>
          </p:cNvPicPr>
          <p:nvPr userDrawn="1"/>
        </p:nvPicPr>
        <p:blipFill>
          <a:blip r:embed="rId2">
            <a:extLst>
              <a:ext uri="{28A0092B-C50C-407E-A947-70E740481C1C}">
                <a14:useLocalDpi xmlns:a14="http://schemas.microsoft.com/office/drawing/2010/main" val="0"/>
              </a:ext>
            </a:extLst>
          </a:blip>
          <a:srcRect l="14311" t="18852" r="58228" b="54654"/>
          <a:stretch>
            <a:fillRect/>
          </a:stretch>
        </p:blipFill>
        <p:spPr bwMode="auto">
          <a:xfrm>
            <a:off x="1088144" y="2435955"/>
            <a:ext cx="1717675" cy="1150938"/>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pic>
        <p:nvPicPr>
          <p:cNvPr id="13" name="Picture 12">
            <a:extLst>
              <a:ext uri="{FF2B5EF4-FFF2-40B4-BE49-F238E27FC236}">
                <a16:creationId xmlns:a16="http://schemas.microsoft.com/office/drawing/2014/main" id="{606CC5B3-3D32-4C6C-8E1F-3758561C1FA7}"/>
              </a:ext>
            </a:extLst>
          </p:cNvPr>
          <p:cNvPicPr>
            <a:picLocks noChangeAspect="1"/>
          </p:cNvPicPr>
          <p:nvPr userDrawn="1"/>
        </p:nvPicPr>
        <p:blipFill>
          <a:blip r:embed="rId3">
            <a:extLst>
              <a:ext uri="{28A0092B-C50C-407E-A947-70E740481C1C}">
                <a14:useLocalDpi xmlns:a14="http://schemas.microsoft.com/office/drawing/2010/main" val="0"/>
              </a:ext>
            </a:extLst>
          </a:blip>
          <a:srcRect l="15067" t="26003" r="44786" b="11296"/>
          <a:stretch>
            <a:fillRect/>
          </a:stretch>
        </p:blipFill>
        <p:spPr bwMode="auto">
          <a:xfrm>
            <a:off x="1088144" y="3771617"/>
            <a:ext cx="1717675" cy="1857375"/>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sp>
        <p:nvSpPr>
          <p:cNvPr id="15" name="Rectangle 14">
            <a:extLst>
              <a:ext uri="{FF2B5EF4-FFF2-40B4-BE49-F238E27FC236}">
                <a16:creationId xmlns:a16="http://schemas.microsoft.com/office/drawing/2014/main" id="{BF1001AF-39AD-4F6C-8CC7-DE3F05F47402}"/>
              </a:ext>
            </a:extLst>
          </p:cNvPr>
          <p:cNvSpPr/>
          <p:nvPr userDrawn="1"/>
        </p:nvSpPr>
        <p:spPr>
          <a:xfrm>
            <a:off x="450762" y="5938338"/>
            <a:ext cx="8226000" cy="295275"/>
          </a:xfrm>
          <a:prstGeom prst="rect">
            <a:avLst/>
          </a:prstGeom>
          <a:solidFill>
            <a:srgbClr val="E34192"/>
          </a:solidFill>
          <a:ln>
            <a:solidFill>
              <a:srgbClr val="E3419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100" b="1" dirty="0">
                <a:solidFill>
                  <a:schemeClr val="bg1"/>
                </a:solidFill>
                <a:latin typeface="Roboto" panose="02000000000000000000" pitchFamily="2" charset="0"/>
                <a:ea typeface="Roboto" panose="02000000000000000000" pitchFamily="2" charset="0"/>
                <a:cs typeface="Arial" panose="020B0604020202020204" pitchFamily="34" charset="0"/>
              </a:rPr>
              <a:t>Please note the embedded audio may not be compatible with earlier versions of PowerPoint. </a:t>
            </a:r>
          </a:p>
        </p:txBody>
      </p:sp>
      <p:grpSp>
        <p:nvGrpSpPr>
          <p:cNvPr id="16" name="Group 15">
            <a:extLst>
              <a:ext uri="{FF2B5EF4-FFF2-40B4-BE49-F238E27FC236}">
                <a16:creationId xmlns:a16="http://schemas.microsoft.com/office/drawing/2014/main" id="{F4C02CD7-54FA-442D-8552-484866B452A3}"/>
              </a:ext>
            </a:extLst>
          </p:cNvPr>
          <p:cNvGrpSpPr/>
          <p:nvPr userDrawn="1"/>
        </p:nvGrpSpPr>
        <p:grpSpPr>
          <a:xfrm>
            <a:off x="653175" y="1186618"/>
            <a:ext cx="2485137" cy="4640495"/>
            <a:chOff x="653175" y="1293580"/>
            <a:chExt cx="2485137" cy="4640495"/>
          </a:xfrm>
        </p:grpSpPr>
        <p:sp>
          <p:nvSpPr>
            <p:cNvPr id="17" name="Rectangle 16">
              <a:extLst>
                <a:ext uri="{FF2B5EF4-FFF2-40B4-BE49-F238E27FC236}">
                  <a16:creationId xmlns:a16="http://schemas.microsoft.com/office/drawing/2014/main" id="{70129BA9-07CA-4E45-BE89-A3B3D8B06794}"/>
                </a:ext>
              </a:extLst>
            </p:cNvPr>
            <p:cNvSpPr/>
            <p:nvPr/>
          </p:nvSpPr>
          <p:spPr>
            <a:xfrm>
              <a:off x="755650" y="1352601"/>
              <a:ext cx="2382662" cy="4581474"/>
            </a:xfrm>
            <a:prstGeom prst="rect">
              <a:avLst/>
            </a:prstGeom>
            <a:noFill/>
            <a:ln>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lIns="216000" tIns="180000" rIns="216000" bIns="180000" anchor="t" anchorCtr="0"/>
            <a:lstStyle/>
            <a:p>
              <a:pPr>
                <a:defRPr/>
              </a:pPr>
              <a:r>
                <a:rPr lang="en-GB" sz="1400" dirty="0">
                  <a:solidFill>
                    <a:schemeClr val="tx1"/>
                  </a:solidFill>
                  <a:latin typeface="Roboto" panose="02000000000000000000" pitchFamily="2" charset="0"/>
                  <a:ea typeface="Roboto" panose="02000000000000000000" pitchFamily="2" charset="0"/>
                  <a:cs typeface="Arial" panose="020B0604020202020204" pitchFamily="34" charset="0"/>
                </a:rPr>
                <a:t>Open the downloaded folder and copy all the files.</a:t>
              </a:r>
            </a:p>
          </p:txBody>
        </p:sp>
        <p:sp>
          <p:nvSpPr>
            <p:cNvPr id="18" name="Oval 17">
              <a:extLst>
                <a:ext uri="{FF2B5EF4-FFF2-40B4-BE49-F238E27FC236}">
                  <a16:creationId xmlns:a16="http://schemas.microsoft.com/office/drawing/2014/main" id="{06AD645D-EF4C-43B9-BC02-E73591ACFEA8}"/>
                </a:ext>
              </a:extLst>
            </p:cNvPr>
            <p:cNvSpPr/>
            <p:nvPr/>
          </p:nvSpPr>
          <p:spPr>
            <a:xfrm>
              <a:off x="653175" y="1293580"/>
              <a:ext cx="301052" cy="301052"/>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latin typeface="Roboto" panose="02000000000000000000" pitchFamily="2" charset="0"/>
                  <a:ea typeface="Roboto" panose="02000000000000000000" pitchFamily="2" charset="0"/>
                </a:rPr>
                <a:t>1</a:t>
              </a:r>
            </a:p>
          </p:txBody>
        </p:sp>
      </p:grpSp>
      <p:grpSp>
        <p:nvGrpSpPr>
          <p:cNvPr id="19" name="Group 18">
            <a:extLst>
              <a:ext uri="{FF2B5EF4-FFF2-40B4-BE49-F238E27FC236}">
                <a16:creationId xmlns:a16="http://schemas.microsoft.com/office/drawing/2014/main" id="{08DFAC45-3E54-4D6A-98C4-CF211C83922E}"/>
              </a:ext>
            </a:extLst>
          </p:cNvPr>
          <p:cNvGrpSpPr/>
          <p:nvPr userDrawn="1"/>
        </p:nvGrpSpPr>
        <p:grpSpPr>
          <a:xfrm>
            <a:off x="3278194" y="1186618"/>
            <a:ext cx="2485137" cy="4640495"/>
            <a:chOff x="653175" y="1293580"/>
            <a:chExt cx="2485137" cy="4640495"/>
          </a:xfrm>
        </p:grpSpPr>
        <p:sp>
          <p:nvSpPr>
            <p:cNvPr id="20" name="Rectangle 19">
              <a:extLst>
                <a:ext uri="{FF2B5EF4-FFF2-40B4-BE49-F238E27FC236}">
                  <a16:creationId xmlns:a16="http://schemas.microsoft.com/office/drawing/2014/main" id="{F0CD5D4D-4B63-46DB-9525-B34F30B13615}"/>
                </a:ext>
              </a:extLst>
            </p:cNvPr>
            <p:cNvSpPr/>
            <p:nvPr/>
          </p:nvSpPr>
          <p:spPr>
            <a:xfrm>
              <a:off x="755650" y="1352601"/>
              <a:ext cx="2382662" cy="4581474"/>
            </a:xfrm>
            <a:prstGeom prst="rect">
              <a:avLst/>
            </a:prstGeom>
            <a:noFill/>
            <a:ln>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lIns="216000" tIns="180000" rIns="216000" bIns="180000" anchor="t" anchorCtr="0"/>
            <a:lstStyle/>
            <a:p>
              <a:pPr>
                <a:defRPr/>
              </a:pPr>
              <a:r>
                <a:rPr lang="en-GB" sz="1400" dirty="0">
                  <a:solidFill>
                    <a:schemeClr val="tx1"/>
                  </a:solidFill>
                  <a:latin typeface="Roboto" panose="02000000000000000000" pitchFamily="2" charset="0"/>
                  <a:ea typeface="Roboto" panose="02000000000000000000" pitchFamily="2" charset="0"/>
                  <a:cs typeface="Arial" panose="020B0604020202020204" pitchFamily="34" charset="0"/>
                </a:rPr>
                <a:t>Paste the copied files into a new folder.</a:t>
              </a:r>
            </a:p>
          </p:txBody>
        </p:sp>
        <p:sp>
          <p:nvSpPr>
            <p:cNvPr id="21" name="Oval 20">
              <a:extLst>
                <a:ext uri="{FF2B5EF4-FFF2-40B4-BE49-F238E27FC236}">
                  <a16:creationId xmlns:a16="http://schemas.microsoft.com/office/drawing/2014/main" id="{E921D1FD-6ED8-4721-9B13-952826BF7583}"/>
                </a:ext>
              </a:extLst>
            </p:cNvPr>
            <p:cNvSpPr/>
            <p:nvPr/>
          </p:nvSpPr>
          <p:spPr>
            <a:xfrm>
              <a:off x="653175" y="1293580"/>
              <a:ext cx="301052" cy="301052"/>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latin typeface="Roboto" panose="02000000000000000000" pitchFamily="2" charset="0"/>
                  <a:ea typeface="Roboto" panose="02000000000000000000" pitchFamily="2" charset="0"/>
                </a:rPr>
                <a:t>2</a:t>
              </a:r>
            </a:p>
          </p:txBody>
        </p:sp>
      </p:grpSp>
      <p:grpSp>
        <p:nvGrpSpPr>
          <p:cNvPr id="22" name="Group 21">
            <a:extLst>
              <a:ext uri="{FF2B5EF4-FFF2-40B4-BE49-F238E27FC236}">
                <a16:creationId xmlns:a16="http://schemas.microsoft.com/office/drawing/2014/main" id="{2E64373C-29B9-44AD-BBFF-1C2B6CB8B856}"/>
              </a:ext>
            </a:extLst>
          </p:cNvPr>
          <p:cNvGrpSpPr/>
          <p:nvPr userDrawn="1"/>
        </p:nvGrpSpPr>
        <p:grpSpPr>
          <a:xfrm>
            <a:off x="5903213" y="1186618"/>
            <a:ext cx="2485137" cy="4640495"/>
            <a:chOff x="653175" y="1293580"/>
            <a:chExt cx="2485137" cy="4640495"/>
          </a:xfrm>
        </p:grpSpPr>
        <p:sp>
          <p:nvSpPr>
            <p:cNvPr id="23" name="Rectangle 22">
              <a:extLst>
                <a:ext uri="{FF2B5EF4-FFF2-40B4-BE49-F238E27FC236}">
                  <a16:creationId xmlns:a16="http://schemas.microsoft.com/office/drawing/2014/main" id="{3F8F64B4-C8AD-4F3A-AC24-CC1D1D7B43F0}"/>
                </a:ext>
              </a:extLst>
            </p:cNvPr>
            <p:cNvSpPr/>
            <p:nvPr/>
          </p:nvSpPr>
          <p:spPr>
            <a:xfrm>
              <a:off x="755650" y="1352601"/>
              <a:ext cx="2382662" cy="4581474"/>
            </a:xfrm>
            <a:prstGeom prst="rect">
              <a:avLst/>
            </a:prstGeom>
            <a:noFill/>
            <a:ln>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lIns="216000" tIns="180000" rIns="216000" bIns="180000" anchor="t" anchorCtr="0"/>
            <a:lstStyle/>
            <a:p>
              <a:pPr>
                <a:defRPr/>
              </a:pPr>
              <a:r>
                <a:rPr lang="en-GB" sz="1400" dirty="0">
                  <a:solidFill>
                    <a:schemeClr val="tx1"/>
                  </a:solidFill>
                  <a:latin typeface="Roboto" panose="02000000000000000000" pitchFamily="2" charset="0"/>
                  <a:ea typeface="Roboto" panose="02000000000000000000" pitchFamily="2" charset="0"/>
                  <a:cs typeface="Arial" panose="020B0604020202020204" pitchFamily="34" charset="0"/>
                </a:rPr>
                <a:t>To use the PowerPoint, enable editing and put into slide show mode.</a:t>
              </a:r>
            </a:p>
          </p:txBody>
        </p:sp>
        <p:sp>
          <p:nvSpPr>
            <p:cNvPr id="24" name="Oval 23">
              <a:extLst>
                <a:ext uri="{FF2B5EF4-FFF2-40B4-BE49-F238E27FC236}">
                  <a16:creationId xmlns:a16="http://schemas.microsoft.com/office/drawing/2014/main" id="{306893F1-C2B6-43EB-825A-DA5B276C8908}"/>
                </a:ext>
              </a:extLst>
            </p:cNvPr>
            <p:cNvSpPr/>
            <p:nvPr/>
          </p:nvSpPr>
          <p:spPr>
            <a:xfrm>
              <a:off x="653175" y="1293580"/>
              <a:ext cx="301052" cy="301052"/>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latin typeface="Roboto" panose="02000000000000000000" pitchFamily="2" charset="0"/>
                  <a:ea typeface="Roboto" panose="02000000000000000000" pitchFamily="2" charset="0"/>
                </a:rPr>
                <a:t>3</a:t>
              </a:r>
            </a:p>
          </p:txBody>
        </p:sp>
      </p:grpSp>
      <p:pic>
        <p:nvPicPr>
          <p:cNvPr id="25" name="Picture 24">
            <a:extLst>
              <a:ext uri="{FF2B5EF4-FFF2-40B4-BE49-F238E27FC236}">
                <a16:creationId xmlns:a16="http://schemas.microsoft.com/office/drawing/2014/main" id="{F8E75E30-3E3D-4F9B-9EF6-9A9630C27CBB}"/>
              </a:ext>
            </a:extLst>
          </p:cNvPr>
          <p:cNvPicPr>
            <a:picLocks noChangeAspect="1"/>
          </p:cNvPicPr>
          <p:nvPr userDrawn="1"/>
        </p:nvPicPr>
        <p:blipFill>
          <a:blip r:embed="rId4">
            <a:extLst>
              <a:ext uri="{28A0092B-C50C-407E-A947-70E740481C1C}">
                <a14:useLocalDpi xmlns:a14="http://schemas.microsoft.com/office/drawing/2010/main" val="0"/>
              </a:ext>
            </a:extLst>
          </a:blip>
          <a:srcRect l="14085" t="17912" r="52493" b="25307"/>
          <a:stretch>
            <a:fillRect/>
          </a:stretch>
        </p:blipFill>
        <p:spPr bwMode="auto">
          <a:xfrm>
            <a:off x="3720306" y="2435955"/>
            <a:ext cx="1703388" cy="2003425"/>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pic>
        <p:nvPicPr>
          <p:cNvPr id="26" name="Picture 25">
            <a:extLst>
              <a:ext uri="{FF2B5EF4-FFF2-40B4-BE49-F238E27FC236}">
                <a16:creationId xmlns:a16="http://schemas.microsoft.com/office/drawing/2014/main" id="{E55EBE21-985E-4E8F-B68C-A7F9AB89D609}"/>
              </a:ext>
            </a:extLst>
          </p:cNvPr>
          <p:cNvPicPr>
            <a:picLocks noChangeAspect="1"/>
          </p:cNvPicPr>
          <p:nvPr userDrawn="1"/>
        </p:nvPicPr>
        <p:blipFill>
          <a:blip r:embed="rId5">
            <a:extLst>
              <a:ext uri="{28A0092B-C50C-407E-A947-70E740481C1C}">
                <a14:useLocalDpi xmlns:a14="http://schemas.microsoft.com/office/drawing/2010/main" val="0"/>
              </a:ext>
            </a:extLst>
          </a:blip>
          <a:srcRect t="65628"/>
          <a:stretch>
            <a:fillRect/>
          </a:stretch>
        </p:blipFill>
        <p:spPr bwMode="auto">
          <a:xfrm>
            <a:off x="6114362" y="3710564"/>
            <a:ext cx="2165314" cy="1601754"/>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pic>
        <p:nvPicPr>
          <p:cNvPr id="27" name="Picture 26">
            <a:extLst>
              <a:ext uri="{FF2B5EF4-FFF2-40B4-BE49-F238E27FC236}">
                <a16:creationId xmlns:a16="http://schemas.microsoft.com/office/drawing/2014/main" id="{12AA4B95-3CCC-45E1-B7B1-343CCBC6F42A}"/>
              </a:ext>
            </a:extLst>
          </p:cNvPr>
          <p:cNvPicPr>
            <a:picLocks noChangeAspect="1"/>
          </p:cNvPicPr>
          <p:nvPr userDrawn="1"/>
        </p:nvPicPr>
        <p:blipFill>
          <a:blip r:embed="rId6">
            <a:extLst>
              <a:ext uri="{28A0092B-C50C-407E-A947-70E740481C1C}">
                <a14:useLocalDpi xmlns:a14="http://schemas.microsoft.com/office/drawing/2010/main" val="0"/>
              </a:ext>
            </a:extLst>
          </a:blip>
          <a:srcRect/>
          <a:stretch>
            <a:fillRect/>
          </a:stretch>
        </p:blipFill>
        <p:spPr bwMode="auto">
          <a:xfrm>
            <a:off x="6114344" y="2435955"/>
            <a:ext cx="2165350" cy="225425"/>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grpSp>
        <p:nvGrpSpPr>
          <p:cNvPr id="28" name="Group 27">
            <a:extLst>
              <a:ext uri="{FF2B5EF4-FFF2-40B4-BE49-F238E27FC236}">
                <a16:creationId xmlns:a16="http://schemas.microsoft.com/office/drawing/2014/main" id="{EB959152-16E0-47A5-9814-E4CDFB5F1B4A}"/>
              </a:ext>
            </a:extLst>
          </p:cNvPr>
          <p:cNvGrpSpPr/>
          <p:nvPr userDrawn="1"/>
        </p:nvGrpSpPr>
        <p:grpSpPr>
          <a:xfrm>
            <a:off x="6114362" y="2862122"/>
            <a:ext cx="2165350" cy="690207"/>
            <a:chOff x="6137101" y="2837944"/>
            <a:chExt cx="2165350" cy="690207"/>
          </a:xfrm>
        </p:grpSpPr>
        <p:grpSp>
          <p:nvGrpSpPr>
            <p:cNvPr id="29" name="Group 28">
              <a:extLst>
                <a:ext uri="{FF2B5EF4-FFF2-40B4-BE49-F238E27FC236}">
                  <a16:creationId xmlns:a16="http://schemas.microsoft.com/office/drawing/2014/main" id="{2AA9C2EC-978E-419F-A507-D371B5CA5B55}"/>
                </a:ext>
              </a:extLst>
            </p:cNvPr>
            <p:cNvGrpSpPr>
              <a:grpSpLocks/>
            </p:cNvGrpSpPr>
            <p:nvPr/>
          </p:nvGrpSpPr>
          <p:grpSpPr bwMode="auto">
            <a:xfrm>
              <a:off x="6137101" y="2837944"/>
              <a:ext cx="2165350" cy="647700"/>
              <a:chOff x="6164808" y="2589878"/>
              <a:chExt cx="2165459" cy="647296"/>
            </a:xfrm>
          </p:grpSpPr>
          <p:pic>
            <p:nvPicPr>
              <p:cNvPr id="31" name="Picture 30">
                <a:extLst>
                  <a:ext uri="{FF2B5EF4-FFF2-40B4-BE49-F238E27FC236}">
                    <a16:creationId xmlns:a16="http://schemas.microsoft.com/office/drawing/2014/main" id="{B5145F20-A130-4EC9-B902-0B2D234C1C06}"/>
                  </a:ext>
                </a:extLst>
              </p:cNvPr>
              <p:cNvPicPr>
                <a:picLocks noChangeAspect="1"/>
              </p:cNvPicPr>
              <p:nvPr/>
            </p:nvPicPr>
            <p:blipFill>
              <a:blip r:embed="rId7">
                <a:extLst>
                  <a:ext uri="{28A0092B-C50C-407E-A947-70E740481C1C}">
                    <a14:useLocalDpi xmlns:a14="http://schemas.microsoft.com/office/drawing/2010/main" val="0"/>
                  </a:ext>
                </a:extLst>
              </a:blip>
              <a:srcRect t="60687"/>
              <a:stretch>
                <a:fillRect/>
              </a:stretch>
            </p:blipFill>
            <p:spPr bwMode="auto">
              <a:xfrm>
                <a:off x="6164808" y="2589878"/>
                <a:ext cx="2165459" cy="647296"/>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cxnSp>
            <p:nvCxnSpPr>
              <p:cNvPr id="32" name="Straight Arrow Connector 31">
                <a:extLst>
                  <a:ext uri="{FF2B5EF4-FFF2-40B4-BE49-F238E27FC236}">
                    <a16:creationId xmlns:a16="http://schemas.microsoft.com/office/drawing/2014/main" id="{7209CC96-78F3-4B82-BE38-23F76BEC0573}"/>
                  </a:ext>
                </a:extLst>
              </p:cNvPr>
              <p:cNvCxnSpPr/>
              <p:nvPr/>
            </p:nvCxnSpPr>
            <p:spPr>
              <a:xfrm flipH="1">
                <a:off x="7949742" y="2768837"/>
                <a:ext cx="79379" cy="287158"/>
              </a:xfrm>
              <a:prstGeom prst="straightConnector1">
                <a:avLst/>
              </a:prstGeom>
              <a:ln w="19050">
                <a:solidFill>
                  <a:srgbClr val="18A0DB"/>
                </a:solidFill>
                <a:tailEnd type="triangle"/>
              </a:ln>
            </p:spPr>
            <p:style>
              <a:lnRef idx="1">
                <a:schemeClr val="accent1"/>
              </a:lnRef>
              <a:fillRef idx="0">
                <a:schemeClr val="accent1"/>
              </a:fillRef>
              <a:effectRef idx="0">
                <a:schemeClr val="accent1"/>
              </a:effectRef>
              <a:fontRef idx="minor">
                <a:schemeClr val="tx1"/>
              </a:fontRef>
            </p:style>
          </p:cxnSp>
        </p:grpSp>
        <p:sp>
          <p:nvSpPr>
            <p:cNvPr id="30" name="Oval 29">
              <a:extLst>
                <a:ext uri="{FF2B5EF4-FFF2-40B4-BE49-F238E27FC236}">
                  <a16:creationId xmlns:a16="http://schemas.microsoft.com/office/drawing/2014/main" id="{289AD21C-A27E-4E30-8AB2-27CBD6E49F15}"/>
                </a:ext>
              </a:extLst>
            </p:cNvPr>
            <p:cNvSpPr/>
            <p:nvPr/>
          </p:nvSpPr>
          <p:spPr>
            <a:xfrm>
              <a:off x="7790917" y="3317748"/>
              <a:ext cx="210403" cy="210403"/>
            </a:xfrm>
            <a:prstGeom prst="ellipse">
              <a:avLst/>
            </a:prstGeom>
            <a:noFill/>
            <a:ln w="19050">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45" name="TextBox 44">
            <a:extLst>
              <a:ext uri="{FF2B5EF4-FFF2-40B4-BE49-F238E27FC236}">
                <a16:creationId xmlns:a16="http://schemas.microsoft.com/office/drawing/2014/main" id="{3642231C-A2F6-4367-90C6-0767E987F9A9}"/>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Guidance for Video/Audio in PowerPoints</a:t>
            </a:r>
            <a:endParaRPr lang="en-GB" sz="2800" b="1" dirty="0">
              <a:solidFill>
                <a:srgbClr val="E34192"/>
              </a:solidFill>
            </a:endParaRPr>
          </a:p>
        </p:txBody>
      </p:sp>
    </p:spTree>
    <p:extLst>
      <p:ext uri="{BB962C8B-B14F-4D97-AF65-F5344CB8AC3E}">
        <p14:creationId xmlns:p14="http://schemas.microsoft.com/office/powerpoint/2010/main" val="39593641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Advance Copy">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sp>
        <p:nvSpPr>
          <p:cNvPr id="43" name="Rectangle 42">
            <a:extLst>
              <a:ext uri="{FF2B5EF4-FFF2-40B4-BE49-F238E27FC236}">
                <a16:creationId xmlns:a16="http://schemas.microsoft.com/office/drawing/2014/main" id="{6A96975B-C3DC-451D-8423-D15D5BCDB436}"/>
              </a:ext>
            </a:extLst>
          </p:cNvPr>
          <p:cNvSpPr/>
          <p:nvPr/>
        </p:nvSpPr>
        <p:spPr>
          <a:xfrm>
            <a:off x="755649" y="1716190"/>
            <a:ext cx="7632700" cy="1236438"/>
          </a:xfrm>
          <a:prstGeom prst="rect">
            <a:avLst/>
          </a:prstGeom>
          <a:noFill/>
          <a:ln w="19050">
            <a:solidFill>
              <a:srgbClr val="18A0DB"/>
            </a:solidFill>
          </a:ln>
        </p:spPr>
        <p:txBody>
          <a:bodyPr wrap="square" lIns="216000" tIns="216000" rIns="216000" bIns="216000">
            <a:spAutoFit/>
          </a:bodyPr>
          <a:lstStyle/>
          <a:p>
            <a:pPr algn="ctr">
              <a:spcAft>
                <a:spcPts val="600"/>
              </a:spcAft>
            </a:pPr>
            <a:r>
              <a:rPr lang="en-GB" sz="1400" dirty="0">
                <a:latin typeface="Roboto" panose="02000000000000000000" pitchFamily="2" charset="0"/>
                <a:ea typeface="Roboto" panose="02000000000000000000" pitchFamily="2" charset="0"/>
              </a:rPr>
              <a:t>This is an </a:t>
            </a:r>
            <a:r>
              <a:rPr lang="en-GB" sz="1400" b="1" dirty="0">
                <a:latin typeface="Roboto" panose="02000000000000000000" pitchFamily="2" charset="0"/>
                <a:ea typeface="Roboto" panose="02000000000000000000" pitchFamily="2" charset="0"/>
              </a:rPr>
              <a:t>exclusive, advance copy!</a:t>
            </a:r>
          </a:p>
          <a:p>
            <a:pPr algn="ctr">
              <a:spcAft>
                <a:spcPts val="600"/>
              </a:spcAft>
            </a:pPr>
            <a:r>
              <a:rPr lang="en-GB" sz="1400" dirty="0">
                <a:latin typeface="Roboto" panose="02000000000000000000" pitchFamily="2" charset="0"/>
                <a:ea typeface="Roboto" panose="02000000000000000000" pitchFamily="2" charset="0"/>
              </a:rPr>
              <a:t>Let us know what you think by emailing </a:t>
            </a:r>
            <a:r>
              <a:rPr lang="en-GB" sz="1400" b="1" u="sng" dirty="0">
                <a:latin typeface="Roboto" panose="02000000000000000000" pitchFamily="2" charset="0"/>
                <a:ea typeface="Roboto" panose="02000000000000000000" pitchFamily="2" charset="0"/>
                <a:hlinkClick r:id="rId2"/>
              </a:rPr>
              <a:t>twinklcares@twinkl.co.uk</a:t>
            </a:r>
            <a:endParaRPr lang="en-GB" sz="1400" b="1" u="sng" dirty="0">
              <a:latin typeface="Roboto" panose="02000000000000000000" pitchFamily="2" charset="0"/>
              <a:ea typeface="Roboto" panose="02000000000000000000" pitchFamily="2" charset="0"/>
            </a:endParaRPr>
          </a:p>
          <a:p>
            <a:pPr algn="ctr">
              <a:spcAft>
                <a:spcPts val="600"/>
              </a:spcAft>
            </a:pPr>
            <a:r>
              <a:rPr lang="en-GB" sz="1400" dirty="0">
                <a:latin typeface="Roboto" panose="02000000000000000000" pitchFamily="2" charset="0"/>
                <a:ea typeface="Roboto" panose="02000000000000000000" pitchFamily="2" charset="0"/>
              </a:rPr>
              <a:t>with the reference ‘</a:t>
            </a:r>
            <a:r>
              <a:rPr lang="en-GB" sz="1400" b="1" dirty="0">
                <a:latin typeface="Roboto" panose="02000000000000000000" pitchFamily="2" charset="0"/>
                <a:ea typeface="Roboto" panose="02000000000000000000" pitchFamily="2" charset="0"/>
              </a:rPr>
              <a:t>CODE</a:t>
            </a:r>
            <a:r>
              <a:rPr lang="en-GB" sz="1400" dirty="0">
                <a:latin typeface="Roboto" panose="02000000000000000000" pitchFamily="2" charset="0"/>
                <a:ea typeface="Roboto" panose="02000000000000000000" pitchFamily="2" charset="0"/>
              </a:rPr>
              <a:t>’.</a:t>
            </a:r>
          </a:p>
        </p:txBody>
      </p:sp>
      <p:sp>
        <p:nvSpPr>
          <p:cNvPr id="44" name="Rectangle 43">
            <a:extLst>
              <a:ext uri="{FF2B5EF4-FFF2-40B4-BE49-F238E27FC236}">
                <a16:creationId xmlns:a16="http://schemas.microsoft.com/office/drawing/2014/main" id="{C01BCBF7-EAB4-4398-AAB8-B60AC3555113}"/>
              </a:ext>
            </a:extLst>
          </p:cNvPr>
          <p:cNvSpPr/>
          <p:nvPr userDrawn="1"/>
        </p:nvSpPr>
        <p:spPr>
          <a:xfrm>
            <a:off x="743836" y="1163960"/>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sp>
        <p:nvSpPr>
          <p:cNvPr id="45" name="TextBox 44">
            <a:extLst>
              <a:ext uri="{FF2B5EF4-FFF2-40B4-BE49-F238E27FC236}">
                <a16:creationId xmlns:a16="http://schemas.microsoft.com/office/drawing/2014/main" id="{3F3091BF-D025-46EF-A448-B4F13C76E242}"/>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Advance Copy</a:t>
            </a:r>
            <a:endParaRPr lang="en-GB" sz="2800" b="1" dirty="0">
              <a:solidFill>
                <a:srgbClr val="E34192"/>
              </a:solidFill>
            </a:endParaRPr>
          </a:p>
        </p:txBody>
      </p:sp>
    </p:spTree>
    <p:extLst>
      <p:ext uri="{BB962C8B-B14F-4D97-AF65-F5344CB8AC3E}">
        <p14:creationId xmlns:p14="http://schemas.microsoft.com/office/powerpoint/2010/main" val="138645989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Animation Disclaimer">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rgbClr val="0076B0"/>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grpSp>
        <p:nvGrpSpPr>
          <p:cNvPr id="41" name="Group 40">
            <a:extLst>
              <a:ext uri="{FF2B5EF4-FFF2-40B4-BE49-F238E27FC236}">
                <a16:creationId xmlns:a16="http://schemas.microsoft.com/office/drawing/2014/main" id="{2BB4EA30-0107-4362-9222-C6055ABF324A}"/>
              </a:ext>
            </a:extLst>
          </p:cNvPr>
          <p:cNvGrpSpPr/>
          <p:nvPr userDrawn="1"/>
        </p:nvGrpSpPr>
        <p:grpSpPr>
          <a:xfrm>
            <a:off x="743835" y="1681195"/>
            <a:ext cx="7644513" cy="1787397"/>
            <a:chOff x="743837" y="1344834"/>
            <a:chExt cx="7644513" cy="1787397"/>
          </a:xfrm>
        </p:grpSpPr>
        <p:sp>
          <p:nvSpPr>
            <p:cNvPr id="42" name="Rectangle 41">
              <a:extLst>
                <a:ext uri="{FF2B5EF4-FFF2-40B4-BE49-F238E27FC236}">
                  <a16:creationId xmlns:a16="http://schemas.microsoft.com/office/drawing/2014/main" id="{0DF60415-D303-4DFE-A6B8-E0AB42EF4DDC}"/>
                </a:ext>
              </a:extLst>
            </p:cNvPr>
            <p:cNvSpPr/>
            <p:nvPr/>
          </p:nvSpPr>
          <p:spPr>
            <a:xfrm>
              <a:off x="743837" y="1344834"/>
              <a:ext cx="1266195" cy="273960"/>
            </a:xfrm>
            <a:prstGeom prst="rect">
              <a:avLst/>
            </a:prstGeom>
            <a:solidFill>
              <a:srgbClr val="0076B0"/>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sz="1600" b="1" dirty="0">
                  <a:latin typeface="Roboto" panose="02000000000000000000" pitchFamily="2" charset="0"/>
                  <a:ea typeface="Roboto" panose="02000000000000000000" pitchFamily="2" charset="0"/>
                </a:rPr>
                <a:t>Animations</a:t>
              </a:r>
            </a:p>
          </p:txBody>
        </p:sp>
        <p:sp>
          <p:nvSpPr>
            <p:cNvPr id="43" name="Rectangle 42">
              <a:extLst>
                <a:ext uri="{FF2B5EF4-FFF2-40B4-BE49-F238E27FC236}">
                  <a16:creationId xmlns:a16="http://schemas.microsoft.com/office/drawing/2014/main" id="{6A96975B-C3DC-451D-8423-D15D5BCDB436}"/>
                </a:ext>
              </a:extLst>
            </p:cNvPr>
            <p:cNvSpPr/>
            <p:nvPr/>
          </p:nvSpPr>
          <p:spPr>
            <a:xfrm>
              <a:off x="755650" y="1618794"/>
              <a:ext cx="7632700" cy="1513437"/>
            </a:xfrm>
            <a:prstGeom prst="rect">
              <a:avLst/>
            </a:prstGeom>
            <a:noFill/>
            <a:ln w="19050">
              <a:solidFill>
                <a:srgbClr val="18A0DB"/>
              </a:solidFill>
            </a:ln>
          </p:spPr>
          <p:txBody>
            <a:bodyPr wrap="square" lIns="216000" tIns="216000" rIns="216000" bIns="216000">
              <a:spAutoFit/>
            </a:bodyPr>
            <a:lstStyle/>
            <a:p>
              <a:pPr>
                <a:spcAft>
                  <a:spcPts val="600"/>
                </a:spcAft>
              </a:pPr>
              <a:r>
                <a:rPr lang="en-GB" sz="1400" b="0" i="0" dirty="0">
                  <a:solidFill>
                    <a:srgbClr val="202124"/>
                  </a:solidFill>
                  <a:effectLst/>
                  <a:latin typeface="Roboto" panose="02000000000000000000" pitchFamily="2" charset="0"/>
                </a:rPr>
                <a:t>This resource has been designed with animations on each slide to make it as fun and engaging as possible. To view the content in the correct formatting, please view the slideshow in ‘</a:t>
              </a:r>
              <a:r>
                <a:rPr lang="en-GB" sz="1400" b="1" i="0" dirty="0">
                  <a:solidFill>
                    <a:srgbClr val="202124"/>
                  </a:solidFill>
                  <a:effectLst/>
                  <a:latin typeface="Roboto" panose="02000000000000000000" pitchFamily="2" charset="0"/>
                </a:rPr>
                <a:t>presentation mode</a:t>
              </a:r>
              <a:r>
                <a:rPr lang="en-GB" sz="1400" b="0" i="0" dirty="0">
                  <a:solidFill>
                    <a:srgbClr val="202124"/>
                  </a:solidFill>
                  <a:effectLst/>
                  <a:latin typeface="Roboto" panose="02000000000000000000" pitchFamily="2" charset="0"/>
                </a:rPr>
                <a:t>’. If you view the slides without selecting ‘presentation mode’, you may find that some of the text and images overlap each other or are difficult to read.</a:t>
              </a:r>
              <a:endParaRPr lang="en-GB" sz="1400" dirty="0">
                <a:latin typeface="Roboto" panose="02000000000000000000" pitchFamily="2" charset="0"/>
                <a:ea typeface="Roboto" panose="02000000000000000000" pitchFamily="2" charset="0"/>
              </a:endParaRPr>
            </a:p>
          </p:txBody>
        </p:sp>
      </p:grpSp>
      <p:sp>
        <p:nvSpPr>
          <p:cNvPr id="44" name="Rectangle 43">
            <a:extLst>
              <a:ext uri="{FF2B5EF4-FFF2-40B4-BE49-F238E27FC236}">
                <a16:creationId xmlns:a16="http://schemas.microsoft.com/office/drawing/2014/main" id="{C01BCBF7-EAB4-4398-AAB8-B60AC3555113}"/>
              </a:ext>
            </a:extLst>
          </p:cNvPr>
          <p:cNvSpPr/>
          <p:nvPr userDrawn="1"/>
        </p:nvSpPr>
        <p:spPr>
          <a:xfrm>
            <a:off x="743836" y="1163960"/>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sp>
        <p:nvSpPr>
          <p:cNvPr id="45" name="TextBox 44">
            <a:extLst>
              <a:ext uri="{FF2B5EF4-FFF2-40B4-BE49-F238E27FC236}">
                <a16:creationId xmlns:a16="http://schemas.microsoft.com/office/drawing/2014/main" id="{3F3091BF-D025-46EF-A448-B4F13C76E242}"/>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0076B0"/>
                </a:solidFill>
                <a:latin typeface="Roboto" panose="02000000000000000000" pitchFamily="2" charset="0"/>
                <a:ea typeface="Roboto" panose="02000000000000000000" pitchFamily="2" charset="0"/>
              </a:rPr>
              <a:t>Disclaimer</a:t>
            </a:r>
            <a:endParaRPr lang="en-GB" sz="2800" b="1" dirty="0">
              <a:solidFill>
                <a:srgbClr val="0076B0"/>
              </a:solidFill>
            </a:endParaRPr>
          </a:p>
        </p:txBody>
      </p:sp>
    </p:spTree>
    <p:extLst>
      <p:ext uri="{BB962C8B-B14F-4D97-AF65-F5344CB8AC3E}">
        <p14:creationId xmlns:p14="http://schemas.microsoft.com/office/powerpoint/2010/main" val="357706030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External Websites Disclaimer">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sp>
        <p:nvSpPr>
          <p:cNvPr id="10" name="Rectangle 9">
            <a:extLst>
              <a:ext uri="{FF2B5EF4-FFF2-40B4-BE49-F238E27FC236}">
                <a16:creationId xmlns:a16="http://schemas.microsoft.com/office/drawing/2014/main" id="{7223ECE9-6F1A-4E72-ACE0-06F71C468FDA}"/>
              </a:ext>
            </a:extLst>
          </p:cNvPr>
          <p:cNvSpPr/>
          <p:nvPr userDrawn="1"/>
        </p:nvSpPr>
        <p:spPr>
          <a:xfrm>
            <a:off x="743836" y="1163960"/>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grpSp>
        <p:nvGrpSpPr>
          <p:cNvPr id="11" name="Group 10">
            <a:extLst>
              <a:ext uri="{FF2B5EF4-FFF2-40B4-BE49-F238E27FC236}">
                <a16:creationId xmlns:a16="http://schemas.microsoft.com/office/drawing/2014/main" id="{5F05BBF0-ECD1-4FE4-937E-1F73A27AF916}"/>
              </a:ext>
            </a:extLst>
          </p:cNvPr>
          <p:cNvGrpSpPr/>
          <p:nvPr userDrawn="1"/>
        </p:nvGrpSpPr>
        <p:grpSpPr>
          <a:xfrm>
            <a:off x="743837" y="1681195"/>
            <a:ext cx="7644513" cy="2002840"/>
            <a:chOff x="743837" y="1344834"/>
            <a:chExt cx="7644513" cy="2002840"/>
          </a:xfrm>
        </p:grpSpPr>
        <p:sp>
          <p:nvSpPr>
            <p:cNvPr id="12" name="Rectangle 11">
              <a:extLst>
                <a:ext uri="{FF2B5EF4-FFF2-40B4-BE49-F238E27FC236}">
                  <a16:creationId xmlns:a16="http://schemas.microsoft.com/office/drawing/2014/main" id="{D52A1D21-ED2B-43AD-B353-E06410A36383}"/>
                </a:ext>
              </a:extLst>
            </p:cNvPr>
            <p:cNvSpPr/>
            <p:nvPr/>
          </p:nvSpPr>
          <p:spPr>
            <a:xfrm>
              <a:off x="743837" y="1344834"/>
              <a:ext cx="2703717"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sz="1600" b="1" dirty="0">
                  <a:latin typeface="Roboto" panose="02000000000000000000" pitchFamily="2" charset="0"/>
                  <a:ea typeface="Roboto" panose="02000000000000000000" pitchFamily="2" charset="0"/>
                </a:rPr>
                <a:t>Links to External Websites</a:t>
              </a:r>
            </a:p>
          </p:txBody>
        </p:sp>
        <p:sp>
          <p:nvSpPr>
            <p:cNvPr id="13" name="Rectangle 12">
              <a:extLst>
                <a:ext uri="{FF2B5EF4-FFF2-40B4-BE49-F238E27FC236}">
                  <a16:creationId xmlns:a16="http://schemas.microsoft.com/office/drawing/2014/main" id="{1FFC9EFA-95C1-4D1B-B736-D82D578BE355}"/>
                </a:ext>
              </a:extLst>
            </p:cNvPr>
            <p:cNvSpPr/>
            <p:nvPr/>
          </p:nvSpPr>
          <p:spPr>
            <a:xfrm>
              <a:off x="755650" y="1618794"/>
              <a:ext cx="7632700" cy="1728880"/>
            </a:xfrm>
            <a:prstGeom prst="rect">
              <a:avLst/>
            </a:prstGeom>
            <a:solidFill>
              <a:schemeClr val="bg1"/>
            </a:solidFill>
            <a:ln w="19050">
              <a:solidFill>
                <a:srgbClr val="18A0DB"/>
              </a:solidFill>
            </a:ln>
          </p:spPr>
          <p:txBody>
            <a:bodyPr wrap="square" lIns="216000" tIns="216000" rIns="216000" bIns="216000">
              <a:spAutoFit/>
            </a:bodyPr>
            <a:lstStyle/>
            <a:p>
              <a:r>
                <a:rPr lang="en-GB" sz="1400" dirty="0">
                  <a:latin typeface="Roboto" panose="02000000000000000000" pitchFamily="2" charset="0"/>
                  <a:ea typeface="Roboto" panose="02000000000000000000" pitchFamily="2" charset="0"/>
                </a:rPr>
                <a:t>This resource contains links to external websites. Please be aware that the inclusion of any link in this resource should not be taken as an endorsement of any kind by </a:t>
              </a:r>
              <a:r>
                <a:rPr lang="en-GB" sz="1400" dirty="0" err="1">
                  <a:latin typeface="Roboto" panose="02000000000000000000" pitchFamily="2" charset="0"/>
                  <a:ea typeface="Roboto" panose="02000000000000000000" pitchFamily="2" charset="0"/>
                </a:rPr>
                <a:t>Twinkl</a:t>
              </a:r>
              <a:r>
                <a:rPr lang="en-GB" sz="1400" dirty="0">
                  <a:latin typeface="Roboto" panose="02000000000000000000" pitchFamily="2" charset="0"/>
                  <a:ea typeface="Roboto" panose="02000000000000000000" pitchFamily="2" charset="0"/>
                </a:rPr>
                <a:t> of the linked website or any association with its operators. You should also be aware that we have no control over the availability of the linked pages. If the link is not working, please let us know by contacting </a:t>
              </a:r>
              <a:r>
                <a:rPr lang="en-GB" sz="1400" dirty="0" err="1">
                  <a:latin typeface="Roboto" panose="02000000000000000000" pitchFamily="2" charset="0"/>
                  <a:ea typeface="Roboto" panose="02000000000000000000" pitchFamily="2" charset="0"/>
                </a:rPr>
                <a:t>TwinklCares</a:t>
              </a:r>
              <a:r>
                <a:rPr lang="en-GB" sz="1400" dirty="0">
                  <a:latin typeface="Roboto" panose="02000000000000000000" pitchFamily="2" charset="0"/>
                  <a:ea typeface="Roboto" panose="02000000000000000000" pitchFamily="2" charset="0"/>
                </a:rPr>
                <a:t> and we will try to fix it although we can assume no responsibility if this is the case. We are not responsible for the content of external sites.</a:t>
              </a:r>
            </a:p>
          </p:txBody>
        </p:sp>
      </p:grpSp>
      <p:sp>
        <p:nvSpPr>
          <p:cNvPr id="16" name="TextBox 15">
            <a:extLst>
              <a:ext uri="{FF2B5EF4-FFF2-40B4-BE49-F238E27FC236}">
                <a16:creationId xmlns:a16="http://schemas.microsoft.com/office/drawing/2014/main" id="{3E809478-62E0-4C7A-83A2-03913DD4D89E}"/>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Disclaimer/s</a:t>
            </a:r>
            <a:endParaRPr lang="en-GB" sz="2800" b="1" dirty="0">
              <a:solidFill>
                <a:srgbClr val="E34192"/>
              </a:solidFill>
            </a:endParaRPr>
          </a:p>
        </p:txBody>
      </p:sp>
    </p:spTree>
    <p:extLst>
      <p:ext uri="{BB962C8B-B14F-4D97-AF65-F5344CB8AC3E}">
        <p14:creationId xmlns:p14="http://schemas.microsoft.com/office/powerpoint/2010/main" val="21165805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External Video Websites Disclaimer">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sp>
        <p:nvSpPr>
          <p:cNvPr id="16" name="Rectangle 15">
            <a:extLst>
              <a:ext uri="{FF2B5EF4-FFF2-40B4-BE49-F238E27FC236}">
                <a16:creationId xmlns:a16="http://schemas.microsoft.com/office/drawing/2014/main" id="{E98D6414-A260-404A-9274-A35AB2A1EA5A}"/>
              </a:ext>
            </a:extLst>
          </p:cNvPr>
          <p:cNvSpPr/>
          <p:nvPr userDrawn="1"/>
        </p:nvSpPr>
        <p:spPr>
          <a:xfrm>
            <a:off x="743836" y="1163960"/>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grpSp>
        <p:nvGrpSpPr>
          <p:cNvPr id="17" name="Group 16">
            <a:extLst>
              <a:ext uri="{FF2B5EF4-FFF2-40B4-BE49-F238E27FC236}">
                <a16:creationId xmlns:a16="http://schemas.microsoft.com/office/drawing/2014/main" id="{5688A155-CC1C-4CA5-824A-88B66BF4B7D8}"/>
              </a:ext>
            </a:extLst>
          </p:cNvPr>
          <p:cNvGrpSpPr/>
          <p:nvPr userDrawn="1"/>
        </p:nvGrpSpPr>
        <p:grpSpPr>
          <a:xfrm>
            <a:off x="733079" y="1681195"/>
            <a:ext cx="7643458" cy="2649171"/>
            <a:chOff x="744892" y="3707365"/>
            <a:chExt cx="7643458" cy="2649171"/>
          </a:xfrm>
        </p:grpSpPr>
        <p:sp>
          <p:nvSpPr>
            <p:cNvPr id="18" name="Rectangle 17">
              <a:extLst>
                <a:ext uri="{FF2B5EF4-FFF2-40B4-BE49-F238E27FC236}">
                  <a16:creationId xmlns:a16="http://schemas.microsoft.com/office/drawing/2014/main" id="{B519C287-0C36-43FA-A38F-45E9B4A11B4D}"/>
                </a:ext>
              </a:extLst>
            </p:cNvPr>
            <p:cNvSpPr/>
            <p:nvPr/>
          </p:nvSpPr>
          <p:spPr>
            <a:xfrm>
              <a:off x="744892" y="3707365"/>
              <a:ext cx="3214972"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sz="1600" b="1" dirty="0">
                  <a:latin typeface="Roboto" panose="02000000000000000000" pitchFamily="2" charset="0"/>
                  <a:ea typeface="Roboto" panose="02000000000000000000" pitchFamily="2" charset="0"/>
                </a:rPr>
                <a:t>Links to External Video Websites</a:t>
              </a:r>
            </a:p>
          </p:txBody>
        </p:sp>
        <p:sp>
          <p:nvSpPr>
            <p:cNvPr id="19" name="Rectangle 18">
              <a:extLst>
                <a:ext uri="{FF2B5EF4-FFF2-40B4-BE49-F238E27FC236}">
                  <a16:creationId xmlns:a16="http://schemas.microsoft.com/office/drawing/2014/main" id="{F9BBE2CC-1604-46EB-BCDA-9F6AB7410668}"/>
                </a:ext>
              </a:extLst>
            </p:cNvPr>
            <p:cNvSpPr/>
            <p:nvPr/>
          </p:nvSpPr>
          <p:spPr>
            <a:xfrm>
              <a:off x="755650" y="3981325"/>
              <a:ext cx="7632700" cy="2375211"/>
            </a:xfrm>
            <a:prstGeom prst="rect">
              <a:avLst/>
            </a:prstGeom>
            <a:solidFill>
              <a:schemeClr val="bg1"/>
            </a:solidFill>
            <a:ln w="19050">
              <a:solidFill>
                <a:srgbClr val="18A0DB"/>
              </a:solidFill>
            </a:ln>
          </p:spPr>
          <p:txBody>
            <a:bodyPr wrap="square" lIns="216000" tIns="216000" rIns="216000" bIns="216000">
              <a:spAutoFit/>
            </a:bodyPr>
            <a:lstStyle/>
            <a:p>
              <a:r>
                <a:rPr lang="en-GB" sz="1400" dirty="0">
                  <a:latin typeface="Roboto" panose="02000000000000000000" pitchFamily="2" charset="0"/>
                  <a:ea typeface="Roboto" panose="02000000000000000000" pitchFamily="2" charset="0"/>
                </a:rPr>
                <a:t>This resource contains links to external video websites. These websites often have </a:t>
              </a:r>
              <a:r>
                <a:rPr lang="en-GB" sz="1400" dirty="0" err="1">
                  <a:latin typeface="Roboto" panose="02000000000000000000" pitchFamily="2" charset="0"/>
                  <a:ea typeface="Roboto" panose="02000000000000000000" pitchFamily="2" charset="0"/>
                </a:rPr>
                <a:t>autoplay</a:t>
              </a:r>
              <a:r>
                <a:rPr lang="en-GB" sz="1400" dirty="0">
                  <a:latin typeface="Roboto" panose="02000000000000000000" pitchFamily="2" charset="0"/>
                  <a:ea typeface="Roboto" panose="02000000000000000000" pitchFamily="2" charset="0"/>
                </a:rPr>
                <a:t> features meaning that other videos will play after the video you are watching finishes. You should disable this feature before using the video in any classroom or similar setting. </a:t>
              </a:r>
              <a:r>
                <a:rPr lang="en-GB" sz="1400" dirty="0" err="1">
                  <a:latin typeface="Roboto" panose="02000000000000000000" pitchFamily="2" charset="0"/>
                  <a:ea typeface="Roboto" panose="02000000000000000000" pitchFamily="2" charset="0"/>
                </a:rPr>
                <a:t>Twinkl</a:t>
              </a:r>
              <a:r>
                <a:rPr lang="en-GB" sz="1400" dirty="0">
                  <a:latin typeface="Roboto" panose="02000000000000000000" pitchFamily="2" charset="0"/>
                  <a:ea typeface="Roboto" panose="02000000000000000000" pitchFamily="2" charset="0"/>
                </a:rPr>
                <a:t> assumes no responsibility for the contents of linked websites. The inclusion of any link in this resource should not be taken as an endorsement of any kind by </a:t>
              </a:r>
              <a:r>
                <a:rPr lang="en-GB" sz="1400" dirty="0" err="1">
                  <a:latin typeface="Roboto" panose="02000000000000000000" pitchFamily="2" charset="0"/>
                  <a:ea typeface="Roboto" panose="02000000000000000000" pitchFamily="2" charset="0"/>
                </a:rPr>
                <a:t>Twinkl</a:t>
              </a:r>
              <a:r>
                <a:rPr lang="en-GB" sz="1400" dirty="0">
                  <a:latin typeface="Roboto" panose="02000000000000000000" pitchFamily="2" charset="0"/>
                  <a:ea typeface="Roboto" panose="02000000000000000000" pitchFamily="2" charset="0"/>
                </a:rPr>
                <a:t> of the linked website or any association with its operators. We have no control over the availability of the linked pages. If the link is not working, please let us know by contacting </a:t>
              </a:r>
              <a:r>
                <a:rPr lang="en-GB" sz="1400" dirty="0" err="1">
                  <a:latin typeface="Roboto" panose="02000000000000000000" pitchFamily="2" charset="0"/>
                  <a:ea typeface="Roboto" panose="02000000000000000000" pitchFamily="2" charset="0"/>
                </a:rPr>
                <a:t>TwinklCares</a:t>
              </a:r>
              <a:r>
                <a:rPr lang="en-GB" sz="1400" dirty="0">
                  <a:latin typeface="Roboto" panose="02000000000000000000" pitchFamily="2" charset="0"/>
                  <a:ea typeface="Roboto" panose="02000000000000000000" pitchFamily="2" charset="0"/>
                </a:rPr>
                <a:t> and we will try to fix it, although we can assume no responsibility if this is </a:t>
              </a:r>
              <a:br>
                <a:rPr lang="en-GB" sz="1400" dirty="0">
                  <a:latin typeface="Roboto" panose="02000000000000000000" pitchFamily="2" charset="0"/>
                  <a:ea typeface="Roboto" panose="02000000000000000000" pitchFamily="2" charset="0"/>
                </a:rPr>
              </a:br>
              <a:r>
                <a:rPr lang="en-GB" sz="1400" dirty="0">
                  <a:latin typeface="Roboto" panose="02000000000000000000" pitchFamily="2" charset="0"/>
                  <a:ea typeface="Roboto" panose="02000000000000000000" pitchFamily="2" charset="0"/>
                </a:rPr>
                <a:t>the case.</a:t>
              </a:r>
            </a:p>
          </p:txBody>
        </p:sp>
      </p:grpSp>
      <p:sp>
        <p:nvSpPr>
          <p:cNvPr id="20" name="TextBox 19">
            <a:extLst>
              <a:ext uri="{FF2B5EF4-FFF2-40B4-BE49-F238E27FC236}">
                <a16:creationId xmlns:a16="http://schemas.microsoft.com/office/drawing/2014/main" id="{DFBBCB53-5B3E-420F-B980-49AC69553407}"/>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Disclaimer/s</a:t>
            </a:r>
            <a:endParaRPr lang="en-GB" sz="2800" b="1" dirty="0">
              <a:solidFill>
                <a:srgbClr val="E34192"/>
              </a:solidFill>
            </a:endParaRPr>
          </a:p>
        </p:txBody>
      </p:sp>
    </p:spTree>
    <p:extLst>
      <p:ext uri="{BB962C8B-B14F-4D97-AF65-F5344CB8AC3E}">
        <p14:creationId xmlns:p14="http://schemas.microsoft.com/office/powerpoint/2010/main" val="67150652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Disclaimers Editable">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sp>
        <p:nvSpPr>
          <p:cNvPr id="10" name="Rectangle 9">
            <a:extLst>
              <a:ext uri="{FF2B5EF4-FFF2-40B4-BE49-F238E27FC236}">
                <a16:creationId xmlns:a16="http://schemas.microsoft.com/office/drawing/2014/main" id="{89AF2E5A-21A6-4DED-A279-863F1FD479A6}"/>
              </a:ext>
            </a:extLst>
          </p:cNvPr>
          <p:cNvSpPr/>
          <p:nvPr userDrawn="1"/>
        </p:nvSpPr>
        <p:spPr>
          <a:xfrm>
            <a:off x="743836" y="1163960"/>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grpSp>
        <p:nvGrpSpPr>
          <p:cNvPr id="20" name="Group 19">
            <a:extLst>
              <a:ext uri="{FF2B5EF4-FFF2-40B4-BE49-F238E27FC236}">
                <a16:creationId xmlns:a16="http://schemas.microsoft.com/office/drawing/2014/main" id="{0F0C260B-7A5F-4EEA-B147-DE8B78F68034}"/>
              </a:ext>
            </a:extLst>
          </p:cNvPr>
          <p:cNvGrpSpPr/>
          <p:nvPr userDrawn="1"/>
        </p:nvGrpSpPr>
        <p:grpSpPr>
          <a:xfrm>
            <a:off x="733079" y="3957995"/>
            <a:ext cx="7643458" cy="2002840"/>
            <a:chOff x="744892" y="3707365"/>
            <a:chExt cx="7643458" cy="2002840"/>
          </a:xfrm>
        </p:grpSpPr>
        <p:sp>
          <p:nvSpPr>
            <p:cNvPr id="21" name="Rectangle 20">
              <a:extLst>
                <a:ext uri="{FF2B5EF4-FFF2-40B4-BE49-F238E27FC236}">
                  <a16:creationId xmlns:a16="http://schemas.microsoft.com/office/drawing/2014/main" id="{55E2DD96-F714-4CFE-8121-9BD618AA74C8}"/>
                </a:ext>
              </a:extLst>
            </p:cNvPr>
            <p:cNvSpPr/>
            <p:nvPr/>
          </p:nvSpPr>
          <p:spPr>
            <a:xfrm>
              <a:off x="744892" y="3707365"/>
              <a:ext cx="1741673"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r>
                <a:rPr lang="en-GB" sz="1600" b="1" dirty="0">
                  <a:latin typeface="Roboto" panose="02000000000000000000" pitchFamily="2" charset="0"/>
                  <a:ea typeface="Roboto" panose="02000000000000000000" pitchFamily="2" charset="0"/>
                </a:rPr>
                <a:t>Insert Text Here</a:t>
              </a:r>
            </a:p>
          </p:txBody>
        </p:sp>
        <p:sp>
          <p:nvSpPr>
            <p:cNvPr id="22" name="Rectangle 21">
              <a:extLst>
                <a:ext uri="{FF2B5EF4-FFF2-40B4-BE49-F238E27FC236}">
                  <a16:creationId xmlns:a16="http://schemas.microsoft.com/office/drawing/2014/main" id="{110E9556-8ED8-404D-9793-60568C040CEB}"/>
                </a:ext>
              </a:extLst>
            </p:cNvPr>
            <p:cNvSpPr/>
            <p:nvPr/>
          </p:nvSpPr>
          <p:spPr>
            <a:xfrm>
              <a:off x="755650" y="3981325"/>
              <a:ext cx="7632700" cy="1728880"/>
            </a:xfrm>
            <a:prstGeom prst="rect">
              <a:avLst/>
            </a:prstGeom>
            <a:solidFill>
              <a:schemeClr val="bg1"/>
            </a:solidFill>
            <a:ln w="19050">
              <a:solidFill>
                <a:srgbClr val="18A0DB"/>
              </a:solidFill>
            </a:ln>
          </p:spPr>
          <p:txBody>
            <a:bodyPr wrap="square" lIns="216000" tIns="216000" rIns="216000" bIns="216000">
              <a:spAutoFit/>
            </a:bodyPr>
            <a:lstStyle/>
            <a:p>
              <a:r>
                <a:rPr lang="en-GB" sz="1400" dirty="0">
                  <a:latin typeface="Roboto" panose="02000000000000000000" pitchFamily="2" charset="0"/>
                  <a:ea typeface="Roboto" panose="02000000000000000000" pitchFamily="2" charset="0"/>
                </a:rPr>
                <a:t>Lorem ipsum </a:t>
              </a:r>
              <a:r>
                <a:rPr lang="en-GB" sz="1400" dirty="0" err="1">
                  <a:latin typeface="Roboto" panose="02000000000000000000" pitchFamily="2" charset="0"/>
                  <a:ea typeface="Roboto" panose="02000000000000000000" pitchFamily="2" charset="0"/>
                </a:rPr>
                <a:t>dolor</a:t>
              </a:r>
              <a:r>
                <a:rPr lang="en-GB" sz="1400" dirty="0">
                  <a:latin typeface="Roboto" panose="02000000000000000000" pitchFamily="2" charset="0"/>
                  <a:ea typeface="Roboto" panose="02000000000000000000" pitchFamily="2" charset="0"/>
                </a:rPr>
                <a:t> sit </a:t>
              </a:r>
              <a:r>
                <a:rPr lang="en-GB" sz="1400" dirty="0" err="1">
                  <a:latin typeface="Roboto" panose="02000000000000000000" pitchFamily="2" charset="0"/>
                  <a:ea typeface="Roboto" panose="02000000000000000000" pitchFamily="2" charset="0"/>
                </a:rPr>
                <a:t>amet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consectetur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adipiscing</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sed</a:t>
              </a:r>
              <a:r>
                <a:rPr lang="en-GB" sz="1400" dirty="0">
                  <a:latin typeface="Roboto" panose="02000000000000000000" pitchFamily="2" charset="0"/>
                  <a:ea typeface="Roboto" panose="02000000000000000000" pitchFamily="2" charset="0"/>
                </a:rPr>
                <a:t> do </a:t>
              </a:r>
              <a:r>
                <a:rPr lang="en-GB" sz="1400" dirty="0" err="1">
                  <a:latin typeface="Roboto" panose="02000000000000000000" pitchFamily="2" charset="0"/>
                  <a:ea typeface="Roboto" panose="02000000000000000000" pitchFamily="2" charset="0"/>
                </a:rPr>
                <a:t>eiusmod</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tempor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incididunt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ut</a:t>
              </a:r>
              <a:r>
                <a:rPr lang="en-GB" sz="1400" dirty="0">
                  <a:latin typeface="Roboto" panose="02000000000000000000" pitchFamily="2" charset="0"/>
                  <a:ea typeface="Roboto" panose="02000000000000000000" pitchFamily="2" charset="0"/>
                </a:rPr>
                <a:t> labore et dolore magna </a:t>
              </a:r>
              <a:r>
                <a:rPr lang="en-GB" sz="1400" dirty="0" err="1">
                  <a:latin typeface="Roboto" panose="02000000000000000000" pitchFamily="2" charset="0"/>
                  <a:ea typeface="Roboto" panose="02000000000000000000" pitchFamily="2" charset="0"/>
                </a:rPr>
                <a:t>aliqua</a:t>
              </a:r>
              <a:r>
                <a:rPr lang="en-GB" sz="1400" dirty="0">
                  <a:latin typeface="Roboto" panose="02000000000000000000" pitchFamily="2" charset="0"/>
                  <a:ea typeface="Roboto" panose="02000000000000000000" pitchFamily="2" charset="0"/>
                </a:rPr>
                <a:t>. Ut </a:t>
              </a:r>
              <a:r>
                <a:rPr lang="en-GB" sz="1400" dirty="0" err="1">
                  <a:latin typeface="Roboto" panose="02000000000000000000" pitchFamily="2" charset="0"/>
                  <a:ea typeface="Roboto" panose="02000000000000000000" pitchFamily="2" charset="0"/>
                </a:rPr>
                <a:t>enim</a:t>
              </a:r>
              <a:r>
                <a:rPr lang="en-GB" sz="1400" dirty="0">
                  <a:latin typeface="Roboto" panose="02000000000000000000" pitchFamily="2" charset="0"/>
                  <a:ea typeface="Roboto" panose="02000000000000000000" pitchFamily="2" charset="0"/>
                </a:rPr>
                <a:t> ad minim </a:t>
              </a:r>
              <a:r>
                <a:rPr lang="en-GB" sz="1400" dirty="0" err="1">
                  <a:latin typeface="Roboto" panose="02000000000000000000" pitchFamily="2" charset="0"/>
                  <a:ea typeface="Roboto" panose="02000000000000000000" pitchFamily="2" charset="0"/>
                </a:rPr>
                <a:t>veniam</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quis</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nostrud</a:t>
              </a:r>
              <a:r>
                <a:rPr lang="en-GB" sz="1400" dirty="0">
                  <a:latin typeface="Roboto" panose="02000000000000000000" pitchFamily="2" charset="0"/>
                  <a:ea typeface="Roboto" panose="02000000000000000000" pitchFamily="2" charset="0"/>
                </a:rPr>
                <a:t> exercitation </a:t>
              </a:r>
              <a:r>
                <a:rPr lang="en-GB" sz="1400" dirty="0" err="1">
                  <a:latin typeface="Roboto" panose="02000000000000000000" pitchFamily="2" charset="0"/>
                  <a:ea typeface="Roboto" panose="02000000000000000000" pitchFamily="2" charset="0"/>
                </a:rPr>
                <a:t>ullamco</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laboris</a:t>
              </a:r>
              <a:r>
                <a:rPr lang="en-GB" sz="1400" dirty="0">
                  <a:latin typeface="Roboto" panose="02000000000000000000" pitchFamily="2" charset="0"/>
                  <a:ea typeface="Roboto" panose="02000000000000000000" pitchFamily="2" charset="0"/>
                </a:rPr>
                <a:t> nisi </a:t>
              </a:r>
              <a:r>
                <a:rPr lang="en-GB" sz="1400" dirty="0" err="1">
                  <a:latin typeface="Roboto" panose="02000000000000000000" pitchFamily="2" charset="0"/>
                  <a:ea typeface="Roboto" panose="02000000000000000000" pitchFamily="2" charset="0"/>
                </a:rPr>
                <a:t>ut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aliquip</a:t>
              </a:r>
              <a:r>
                <a:rPr lang="en-GB" sz="1400" dirty="0">
                  <a:latin typeface="Roboto" panose="02000000000000000000" pitchFamily="2" charset="0"/>
                  <a:ea typeface="Roboto" panose="02000000000000000000" pitchFamily="2" charset="0"/>
                </a:rPr>
                <a:t> ex </a:t>
              </a:r>
              <a:r>
                <a:rPr lang="en-GB" sz="1400" dirty="0" err="1">
                  <a:latin typeface="Roboto" panose="02000000000000000000" pitchFamily="2" charset="0"/>
                  <a:ea typeface="Roboto" panose="02000000000000000000" pitchFamily="2" charset="0"/>
                </a:rPr>
                <a:t>ea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commodo</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consequat</a:t>
              </a:r>
              <a:r>
                <a:rPr lang="en-GB" sz="1400" dirty="0">
                  <a:latin typeface="Roboto" panose="02000000000000000000" pitchFamily="2" charset="0"/>
                  <a:ea typeface="Roboto" panose="02000000000000000000" pitchFamily="2" charset="0"/>
                </a:rPr>
                <a:t>. Duis </a:t>
              </a:r>
              <a:r>
                <a:rPr lang="en-GB" sz="1400" dirty="0" err="1">
                  <a:latin typeface="Roboto" panose="02000000000000000000" pitchFamily="2" charset="0"/>
                  <a:ea typeface="Roboto" panose="02000000000000000000" pitchFamily="2" charset="0"/>
                </a:rPr>
                <a:t>aute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irure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dolor</a:t>
              </a:r>
              <a:r>
                <a:rPr lang="en-GB" sz="1400" dirty="0">
                  <a:latin typeface="Roboto" panose="02000000000000000000" pitchFamily="2" charset="0"/>
                  <a:ea typeface="Roboto" panose="02000000000000000000" pitchFamily="2" charset="0"/>
                </a:rPr>
                <a:t> in </a:t>
              </a:r>
              <a:r>
                <a:rPr lang="en-GB" sz="1400" dirty="0" err="1">
                  <a:latin typeface="Roboto" panose="02000000000000000000" pitchFamily="2" charset="0"/>
                  <a:ea typeface="Roboto" panose="02000000000000000000" pitchFamily="2" charset="0"/>
                </a:rPr>
                <a:t>reprehenderit</a:t>
              </a:r>
              <a:r>
                <a:rPr lang="en-GB" sz="1400" dirty="0">
                  <a:latin typeface="Roboto" panose="02000000000000000000" pitchFamily="2" charset="0"/>
                  <a:ea typeface="Roboto" panose="02000000000000000000" pitchFamily="2" charset="0"/>
                </a:rPr>
                <a:t> in </a:t>
              </a:r>
              <a:r>
                <a:rPr lang="en-GB" sz="1400" dirty="0" err="1">
                  <a:latin typeface="Roboto" panose="02000000000000000000" pitchFamily="2" charset="0"/>
                  <a:ea typeface="Roboto" panose="02000000000000000000" pitchFamily="2" charset="0"/>
                </a:rPr>
                <a:t>voluptate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velit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esse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cillum</a:t>
              </a:r>
              <a:r>
                <a:rPr lang="en-GB" sz="1400" dirty="0">
                  <a:latin typeface="Roboto" panose="02000000000000000000" pitchFamily="2" charset="0"/>
                  <a:ea typeface="Roboto" panose="02000000000000000000" pitchFamily="2" charset="0"/>
                </a:rPr>
                <a:t> dolore </a:t>
              </a:r>
              <a:r>
                <a:rPr lang="en-GB" sz="1400" dirty="0" err="1">
                  <a:latin typeface="Roboto" panose="02000000000000000000" pitchFamily="2" charset="0"/>
                  <a:ea typeface="Roboto" panose="02000000000000000000" pitchFamily="2" charset="0"/>
                </a:rPr>
                <a:t>eu</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fugiat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nulla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pariatur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Excepteur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sint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occaecat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cupidatat</a:t>
              </a:r>
              <a:r>
                <a:rPr lang="en-GB" sz="1400" dirty="0">
                  <a:latin typeface="Roboto" panose="02000000000000000000" pitchFamily="2" charset="0"/>
                  <a:ea typeface="Roboto" panose="02000000000000000000" pitchFamily="2" charset="0"/>
                </a:rPr>
                <a:t> non </a:t>
              </a:r>
              <a:r>
                <a:rPr lang="en-GB" sz="1400" dirty="0" err="1">
                  <a:latin typeface="Roboto" panose="02000000000000000000" pitchFamily="2" charset="0"/>
                  <a:ea typeface="Roboto" panose="02000000000000000000" pitchFamily="2" charset="0"/>
                </a:rPr>
                <a:t>proident</a:t>
              </a:r>
              <a:r>
                <a:rPr lang="en-GB" sz="1400" dirty="0">
                  <a:latin typeface="Roboto" panose="02000000000000000000" pitchFamily="2" charset="0"/>
                  <a:ea typeface="Roboto" panose="02000000000000000000" pitchFamily="2" charset="0"/>
                </a:rPr>
                <a:t>, sunt in culpa qui </a:t>
              </a:r>
              <a:r>
                <a:rPr lang="en-GB" sz="1400" dirty="0" err="1">
                  <a:latin typeface="Roboto" panose="02000000000000000000" pitchFamily="2" charset="0"/>
                  <a:ea typeface="Roboto" panose="02000000000000000000" pitchFamily="2" charset="0"/>
                </a:rPr>
                <a:t>officia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deserunt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mollit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anim</a:t>
              </a:r>
              <a:r>
                <a:rPr lang="en-GB" sz="1400" dirty="0">
                  <a:latin typeface="Roboto" panose="02000000000000000000" pitchFamily="2" charset="0"/>
                  <a:ea typeface="Roboto" panose="02000000000000000000" pitchFamily="2" charset="0"/>
                </a:rPr>
                <a:t> id </a:t>
              </a:r>
              <a:r>
                <a:rPr lang="en-GB" sz="1400" dirty="0" err="1">
                  <a:latin typeface="Roboto" panose="02000000000000000000" pitchFamily="2" charset="0"/>
                  <a:ea typeface="Roboto" panose="02000000000000000000" pitchFamily="2" charset="0"/>
                </a:rPr>
                <a:t>est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laborum</a:t>
              </a:r>
              <a:r>
                <a:rPr lang="en-GB" sz="1400" dirty="0">
                  <a:latin typeface="Roboto" panose="02000000000000000000" pitchFamily="2" charset="0"/>
                  <a:ea typeface="Roboto" panose="02000000000000000000" pitchFamily="2" charset="0"/>
                </a:rPr>
                <a:t>.</a:t>
              </a:r>
            </a:p>
          </p:txBody>
        </p:sp>
      </p:grpSp>
      <p:sp>
        <p:nvSpPr>
          <p:cNvPr id="23" name="TextBox 22">
            <a:extLst>
              <a:ext uri="{FF2B5EF4-FFF2-40B4-BE49-F238E27FC236}">
                <a16:creationId xmlns:a16="http://schemas.microsoft.com/office/drawing/2014/main" id="{A19C2661-D570-405D-A1E4-6CF9CAC8BE24}"/>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Disclaimer/s</a:t>
            </a:r>
            <a:endParaRPr lang="en-GB" sz="2800" b="1" dirty="0">
              <a:solidFill>
                <a:srgbClr val="E34192"/>
              </a:solidFill>
            </a:endParaRPr>
          </a:p>
        </p:txBody>
      </p:sp>
      <p:grpSp>
        <p:nvGrpSpPr>
          <p:cNvPr id="40" name="Group 39">
            <a:extLst>
              <a:ext uri="{FF2B5EF4-FFF2-40B4-BE49-F238E27FC236}">
                <a16:creationId xmlns:a16="http://schemas.microsoft.com/office/drawing/2014/main" id="{C6AC6D2F-10A3-489C-9A80-706183C3A327}"/>
              </a:ext>
            </a:extLst>
          </p:cNvPr>
          <p:cNvGrpSpPr/>
          <p:nvPr userDrawn="1"/>
        </p:nvGrpSpPr>
        <p:grpSpPr>
          <a:xfrm>
            <a:off x="735818" y="1678482"/>
            <a:ext cx="7643458" cy="2002840"/>
            <a:chOff x="744892" y="3707365"/>
            <a:chExt cx="7643458" cy="2002840"/>
          </a:xfrm>
        </p:grpSpPr>
        <p:sp>
          <p:nvSpPr>
            <p:cNvPr id="41" name="Rectangle 40">
              <a:extLst>
                <a:ext uri="{FF2B5EF4-FFF2-40B4-BE49-F238E27FC236}">
                  <a16:creationId xmlns:a16="http://schemas.microsoft.com/office/drawing/2014/main" id="{B0D18F5C-122B-478C-AA2E-1A9D89C3D4CD}"/>
                </a:ext>
              </a:extLst>
            </p:cNvPr>
            <p:cNvSpPr/>
            <p:nvPr/>
          </p:nvSpPr>
          <p:spPr>
            <a:xfrm>
              <a:off x="744892" y="3707365"/>
              <a:ext cx="1741673"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r>
                <a:rPr lang="en-GB" sz="1600" b="1" dirty="0">
                  <a:latin typeface="Roboto" panose="02000000000000000000" pitchFamily="2" charset="0"/>
                  <a:ea typeface="Roboto" panose="02000000000000000000" pitchFamily="2" charset="0"/>
                </a:rPr>
                <a:t>Insert Text Here</a:t>
              </a:r>
            </a:p>
          </p:txBody>
        </p:sp>
        <p:sp>
          <p:nvSpPr>
            <p:cNvPr id="42" name="Rectangle 41">
              <a:extLst>
                <a:ext uri="{FF2B5EF4-FFF2-40B4-BE49-F238E27FC236}">
                  <a16:creationId xmlns:a16="http://schemas.microsoft.com/office/drawing/2014/main" id="{43633EA5-BFCB-47C1-B42E-6602A01D8301}"/>
                </a:ext>
              </a:extLst>
            </p:cNvPr>
            <p:cNvSpPr/>
            <p:nvPr/>
          </p:nvSpPr>
          <p:spPr>
            <a:xfrm>
              <a:off x="755650" y="3981325"/>
              <a:ext cx="7632700" cy="1728880"/>
            </a:xfrm>
            <a:prstGeom prst="rect">
              <a:avLst/>
            </a:prstGeom>
            <a:solidFill>
              <a:schemeClr val="bg1"/>
            </a:solidFill>
            <a:ln w="19050">
              <a:solidFill>
                <a:srgbClr val="18A0DB"/>
              </a:solidFill>
            </a:ln>
          </p:spPr>
          <p:txBody>
            <a:bodyPr wrap="square" lIns="216000" tIns="216000" rIns="216000" bIns="216000">
              <a:spAutoFit/>
            </a:bodyPr>
            <a:lstStyle/>
            <a:p>
              <a:r>
                <a:rPr lang="en-GB" sz="1400" dirty="0">
                  <a:latin typeface="Roboto" panose="02000000000000000000" pitchFamily="2" charset="0"/>
                  <a:ea typeface="Roboto" panose="02000000000000000000" pitchFamily="2" charset="0"/>
                </a:rPr>
                <a:t>Lorem ipsum </a:t>
              </a:r>
              <a:r>
                <a:rPr lang="en-GB" sz="1400" dirty="0" err="1">
                  <a:latin typeface="Roboto" panose="02000000000000000000" pitchFamily="2" charset="0"/>
                  <a:ea typeface="Roboto" panose="02000000000000000000" pitchFamily="2" charset="0"/>
                </a:rPr>
                <a:t>dolor</a:t>
              </a:r>
              <a:r>
                <a:rPr lang="en-GB" sz="1400" dirty="0">
                  <a:latin typeface="Roboto" panose="02000000000000000000" pitchFamily="2" charset="0"/>
                  <a:ea typeface="Roboto" panose="02000000000000000000" pitchFamily="2" charset="0"/>
                </a:rPr>
                <a:t> sit </a:t>
              </a:r>
              <a:r>
                <a:rPr lang="en-GB" sz="1400" dirty="0" err="1">
                  <a:latin typeface="Roboto" panose="02000000000000000000" pitchFamily="2" charset="0"/>
                  <a:ea typeface="Roboto" panose="02000000000000000000" pitchFamily="2" charset="0"/>
                </a:rPr>
                <a:t>amet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consectetur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adipiscing</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sed</a:t>
              </a:r>
              <a:r>
                <a:rPr lang="en-GB" sz="1400" dirty="0">
                  <a:latin typeface="Roboto" panose="02000000000000000000" pitchFamily="2" charset="0"/>
                  <a:ea typeface="Roboto" panose="02000000000000000000" pitchFamily="2" charset="0"/>
                </a:rPr>
                <a:t> do </a:t>
              </a:r>
              <a:r>
                <a:rPr lang="en-GB" sz="1400" dirty="0" err="1">
                  <a:latin typeface="Roboto" panose="02000000000000000000" pitchFamily="2" charset="0"/>
                  <a:ea typeface="Roboto" panose="02000000000000000000" pitchFamily="2" charset="0"/>
                </a:rPr>
                <a:t>eiusmod</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tempor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incididunt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ut</a:t>
              </a:r>
              <a:r>
                <a:rPr lang="en-GB" sz="1400" dirty="0">
                  <a:latin typeface="Roboto" panose="02000000000000000000" pitchFamily="2" charset="0"/>
                  <a:ea typeface="Roboto" panose="02000000000000000000" pitchFamily="2" charset="0"/>
                </a:rPr>
                <a:t> labore et dolore magna </a:t>
              </a:r>
              <a:r>
                <a:rPr lang="en-GB" sz="1400" dirty="0" err="1">
                  <a:latin typeface="Roboto" panose="02000000000000000000" pitchFamily="2" charset="0"/>
                  <a:ea typeface="Roboto" panose="02000000000000000000" pitchFamily="2" charset="0"/>
                </a:rPr>
                <a:t>aliqua</a:t>
              </a:r>
              <a:r>
                <a:rPr lang="en-GB" sz="1400" dirty="0">
                  <a:latin typeface="Roboto" panose="02000000000000000000" pitchFamily="2" charset="0"/>
                  <a:ea typeface="Roboto" panose="02000000000000000000" pitchFamily="2" charset="0"/>
                </a:rPr>
                <a:t>. Ut </a:t>
              </a:r>
              <a:r>
                <a:rPr lang="en-GB" sz="1400" dirty="0" err="1">
                  <a:latin typeface="Roboto" panose="02000000000000000000" pitchFamily="2" charset="0"/>
                  <a:ea typeface="Roboto" panose="02000000000000000000" pitchFamily="2" charset="0"/>
                </a:rPr>
                <a:t>enim</a:t>
              </a:r>
              <a:r>
                <a:rPr lang="en-GB" sz="1400" dirty="0">
                  <a:latin typeface="Roboto" panose="02000000000000000000" pitchFamily="2" charset="0"/>
                  <a:ea typeface="Roboto" panose="02000000000000000000" pitchFamily="2" charset="0"/>
                </a:rPr>
                <a:t> ad minim </a:t>
              </a:r>
              <a:r>
                <a:rPr lang="en-GB" sz="1400" dirty="0" err="1">
                  <a:latin typeface="Roboto" panose="02000000000000000000" pitchFamily="2" charset="0"/>
                  <a:ea typeface="Roboto" panose="02000000000000000000" pitchFamily="2" charset="0"/>
                </a:rPr>
                <a:t>veniam</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quis</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nostrud</a:t>
              </a:r>
              <a:r>
                <a:rPr lang="en-GB" sz="1400" dirty="0">
                  <a:latin typeface="Roboto" panose="02000000000000000000" pitchFamily="2" charset="0"/>
                  <a:ea typeface="Roboto" panose="02000000000000000000" pitchFamily="2" charset="0"/>
                </a:rPr>
                <a:t> exercitation </a:t>
              </a:r>
              <a:r>
                <a:rPr lang="en-GB" sz="1400" dirty="0" err="1">
                  <a:latin typeface="Roboto" panose="02000000000000000000" pitchFamily="2" charset="0"/>
                  <a:ea typeface="Roboto" panose="02000000000000000000" pitchFamily="2" charset="0"/>
                </a:rPr>
                <a:t>ullamco</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laboris</a:t>
              </a:r>
              <a:r>
                <a:rPr lang="en-GB" sz="1400" dirty="0">
                  <a:latin typeface="Roboto" panose="02000000000000000000" pitchFamily="2" charset="0"/>
                  <a:ea typeface="Roboto" panose="02000000000000000000" pitchFamily="2" charset="0"/>
                </a:rPr>
                <a:t> nisi </a:t>
              </a:r>
              <a:r>
                <a:rPr lang="en-GB" sz="1400" dirty="0" err="1">
                  <a:latin typeface="Roboto" panose="02000000000000000000" pitchFamily="2" charset="0"/>
                  <a:ea typeface="Roboto" panose="02000000000000000000" pitchFamily="2" charset="0"/>
                </a:rPr>
                <a:t>ut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aliquip</a:t>
              </a:r>
              <a:r>
                <a:rPr lang="en-GB" sz="1400" dirty="0">
                  <a:latin typeface="Roboto" panose="02000000000000000000" pitchFamily="2" charset="0"/>
                  <a:ea typeface="Roboto" panose="02000000000000000000" pitchFamily="2" charset="0"/>
                </a:rPr>
                <a:t> ex </a:t>
              </a:r>
              <a:r>
                <a:rPr lang="en-GB" sz="1400" dirty="0" err="1">
                  <a:latin typeface="Roboto" panose="02000000000000000000" pitchFamily="2" charset="0"/>
                  <a:ea typeface="Roboto" panose="02000000000000000000" pitchFamily="2" charset="0"/>
                </a:rPr>
                <a:t>ea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commodo</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consequat</a:t>
              </a:r>
              <a:r>
                <a:rPr lang="en-GB" sz="1400" dirty="0">
                  <a:latin typeface="Roboto" panose="02000000000000000000" pitchFamily="2" charset="0"/>
                  <a:ea typeface="Roboto" panose="02000000000000000000" pitchFamily="2" charset="0"/>
                </a:rPr>
                <a:t>. Duis </a:t>
              </a:r>
              <a:r>
                <a:rPr lang="en-GB" sz="1400" dirty="0" err="1">
                  <a:latin typeface="Roboto" panose="02000000000000000000" pitchFamily="2" charset="0"/>
                  <a:ea typeface="Roboto" panose="02000000000000000000" pitchFamily="2" charset="0"/>
                </a:rPr>
                <a:t>aute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irure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dolor</a:t>
              </a:r>
              <a:r>
                <a:rPr lang="en-GB" sz="1400" dirty="0">
                  <a:latin typeface="Roboto" panose="02000000000000000000" pitchFamily="2" charset="0"/>
                  <a:ea typeface="Roboto" panose="02000000000000000000" pitchFamily="2" charset="0"/>
                </a:rPr>
                <a:t> in </a:t>
              </a:r>
              <a:r>
                <a:rPr lang="en-GB" sz="1400" dirty="0" err="1">
                  <a:latin typeface="Roboto" panose="02000000000000000000" pitchFamily="2" charset="0"/>
                  <a:ea typeface="Roboto" panose="02000000000000000000" pitchFamily="2" charset="0"/>
                </a:rPr>
                <a:t>reprehenderit</a:t>
              </a:r>
              <a:r>
                <a:rPr lang="en-GB" sz="1400" dirty="0">
                  <a:latin typeface="Roboto" panose="02000000000000000000" pitchFamily="2" charset="0"/>
                  <a:ea typeface="Roboto" panose="02000000000000000000" pitchFamily="2" charset="0"/>
                </a:rPr>
                <a:t> in </a:t>
              </a:r>
              <a:r>
                <a:rPr lang="en-GB" sz="1400" dirty="0" err="1">
                  <a:latin typeface="Roboto" panose="02000000000000000000" pitchFamily="2" charset="0"/>
                  <a:ea typeface="Roboto" panose="02000000000000000000" pitchFamily="2" charset="0"/>
                </a:rPr>
                <a:t>voluptate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velit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esse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cillum</a:t>
              </a:r>
              <a:r>
                <a:rPr lang="en-GB" sz="1400" dirty="0">
                  <a:latin typeface="Roboto" panose="02000000000000000000" pitchFamily="2" charset="0"/>
                  <a:ea typeface="Roboto" panose="02000000000000000000" pitchFamily="2" charset="0"/>
                </a:rPr>
                <a:t> dolore </a:t>
              </a:r>
              <a:r>
                <a:rPr lang="en-GB" sz="1400" dirty="0" err="1">
                  <a:latin typeface="Roboto" panose="02000000000000000000" pitchFamily="2" charset="0"/>
                  <a:ea typeface="Roboto" panose="02000000000000000000" pitchFamily="2" charset="0"/>
                </a:rPr>
                <a:t>eu</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fugiat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nulla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pariatur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Excepteur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sint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occaecat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cupidatat</a:t>
              </a:r>
              <a:r>
                <a:rPr lang="en-GB" sz="1400" dirty="0">
                  <a:latin typeface="Roboto" panose="02000000000000000000" pitchFamily="2" charset="0"/>
                  <a:ea typeface="Roboto" panose="02000000000000000000" pitchFamily="2" charset="0"/>
                </a:rPr>
                <a:t> non </a:t>
              </a:r>
              <a:r>
                <a:rPr lang="en-GB" sz="1400" dirty="0" err="1">
                  <a:latin typeface="Roboto" panose="02000000000000000000" pitchFamily="2" charset="0"/>
                  <a:ea typeface="Roboto" panose="02000000000000000000" pitchFamily="2" charset="0"/>
                </a:rPr>
                <a:t>proident</a:t>
              </a:r>
              <a:r>
                <a:rPr lang="en-GB" sz="1400" dirty="0">
                  <a:latin typeface="Roboto" panose="02000000000000000000" pitchFamily="2" charset="0"/>
                  <a:ea typeface="Roboto" panose="02000000000000000000" pitchFamily="2" charset="0"/>
                </a:rPr>
                <a:t>, sunt in culpa qui </a:t>
              </a:r>
              <a:r>
                <a:rPr lang="en-GB" sz="1400" dirty="0" err="1">
                  <a:latin typeface="Roboto" panose="02000000000000000000" pitchFamily="2" charset="0"/>
                  <a:ea typeface="Roboto" panose="02000000000000000000" pitchFamily="2" charset="0"/>
                </a:rPr>
                <a:t>officia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deserunt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mollit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anim</a:t>
              </a:r>
              <a:r>
                <a:rPr lang="en-GB" sz="1400" dirty="0">
                  <a:latin typeface="Roboto" panose="02000000000000000000" pitchFamily="2" charset="0"/>
                  <a:ea typeface="Roboto" panose="02000000000000000000" pitchFamily="2" charset="0"/>
                </a:rPr>
                <a:t> id </a:t>
              </a:r>
              <a:r>
                <a:rPr lang="en-GB" sz="1400" dirty="0" err="1">
                  <a:latin typeface="Roboto" panose="02000000000000000000" pitchFamily="2" charset="0"/>
                  <a:ea typeface="Roboto" panose="02000000000000000000" pitchFamily="2" charset="0"/>
                </a:rPr>
                <a:t>est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laborum</a:t>
              </a:r>
              <a:r>
                <a:rPr lang="en-GB" sz="1400" dirty="0">
                  <a:latin typeface="Roboto" panose="02000000000000000000" pitchFamily="2" charset="0"/>
                  <a:ea typeface="Roboto" panose="02000000000000000000" pitchFamily="2" charset="0"/>
                </a:rPr>
                <a:t>.</a:t>
              </a:r>
            </a:p>
          </p:txBody>
        </p:sp>
      </p:grpSp>
    </p:spTree>
    <p:extLst>
      <p:ext uri="{BB962C8B-B14F-4D97-AF65-F5344CB8AC3E}">
        <p14:creationId xmlns:p14="http://schemas.microsoft.com/office/powerpoint/2010/main" val="38378773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image" Target="../media/image1.jpg"/><Relationship Id="rId3" Type="http://schemas.openxmlformats.org/officeDocument/2006/relationships/slideLayout" Target="../slideLayouts/slideLayout13.xml"/><Relationship Id="rId7" Type="http://schemas.openxmlformats.org/officeDocument/2006/relationships/theme" Target="../theme/theme2.xml"/><Relationship Id="rId2" Type="http://schemas.openxmlformats.org/officeDocument/2006/relationships/slideLayout" Target="../slideLayouts/slideLayout12.xml"/><Relationship Id="rId1" Type="http://schemas.openxmlformats.org/officeDocument/2006/relationships/slideLayout" Target="../slideLayouts/slideLayout11.xml"/><Relationship Id="rId6" Type="http://schemas.openxmlformats.org/officeDocument/2006/relationships/slideLayout" Target="../slideLayouts/slideLayout16.xml"/><Relationship Id="rId5" Type="http://schemas.openxmlformats.org/officeDocument/2006/relationships/slideLayout" Target="../slideLayouts/slideLayout15.xml"/><Relationship Id="rId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2">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74" r:id="rId3"/>
    <p:sldLayoutId id="2147483675" r:id="rId4"/>
    <p:sldLayoutId id="2147483676" r:id="rId5"/>
    <p:sldLayoutId id="2147483677" r:id="rId6"/>
    <p:sldLayoutId id="2147483678" r:id="rId7"/>
    <p:sldLayoutId id="2147483679" r:id="rId8"/>
    <p:sldLayoutId id="2147483663" r:id="rId9"/>
    <p:sldLayoutId id="2147483666" r:id="rId10"/>
  </p:sldLayoutIdLst>
  <p:txStyles>
    <p:titleStyle>
      <a:lvl1pPr algn="l" defTabSz="914400" rtl="0" eaLnBrk="1" latinLnBrk="0" hangingPunct="1">
        <a:lnSpc>
          <a:spcPct val="90000"/>
        </a:lnSpc>
        <a:spcBef>
          <a:spcPct val="0"/>
        </a:spcBef>
        <a:buNone/>
        <a:defRPr sz="36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28093"/>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73" r:id="rId3"/>
    <p:sldLayoutId id="2147483669" r:id="rId4"/>
    <p:sldLayoutId id="2147483670" r:id="rId5"/>
    <p:sldLayoutId id="2147483671" r:id="rId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 Target="slide11.xml"/><Relationship Id="rId7" Type="http://schemas.openxmlformats.org/officeDocument/2006/relationships/slide" Target="slide10.xml"/><Relationship Id="rId2" Type="http://schemas.openxmlformats.org/officeDocument/2006/relationships/slide" Target="slide8.xml"/><Relationship Id="rId1" Type="http://schemas.openxmlformats.org/officeDocument/2006/relationships/slideLayout" Target="../slideLayouts/slideLayout2.xml"/><Relationship Id="rId6" Type="http://schemas.openxmlformats.org/officeDocument/2006/relationships/slide" Target="slide9.xml"/><Relationship Id="rId5" Type="http://schemas.openxmlformats.org/officeDocument/2006/relationships/slide" Target="slide13.xml"/><Relationship Id="rId4" Type="http://schemas.openxmlformats.org/officeDocument/2006/relationships/slide" Target="slide12.xml"/></Relationships>
</file>

<file path=ppt/slides/_rels/slide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21.png"/><Relationship Id="rId7" Type="http://schemas.openxmlformats.org/officeDocument/2006/relationships/image" Target="../media/image25.png"/><Relationship Id="rId2" Type="http://schemas.openxmlformats.org/officeDocument/2006/relationships/notesSlide" Target="../notesSlides/notesSlide5.xml"/><Relationship Id="rId1" Type="http://schemas.openxmlformats.org/officeDocument/2006/relationships/slideLayout" Target="../slideLayouts/slideLayout3.xml"/><Relationship Id="rId6" Type="http://schemas.openxmlformats.org/officeDocument/2006/relationships/image" Target="../media/image24.png"/><Relationship Id="rId5" Type="http://schemas.openxmlformats.org/officeDocument/2006/relationships/image" Target="../media/image23.png"/><Relationship Id="rId10" Type="http://schemas.openxmlformats.org/officeDocument/2006/relationships/slide" Target="slide2.xml"/><Relationship Id="rId4" Type="http://schemas.openxmlformats.org/officeDocument/2006/relationships/image" Target="../media/image22.png"/><Relationship Id="rId9" Type="http://schemas.openxmlformats.org/officeDocument/2006/relationships/image" Target="../media/image27.png"/></Relationships>
</file>

<file path=ppt/slides/_rels/slide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slide" Target="slide2.xml"/></Relationships>
</file>

<file path=ppt/slides/_rels/slide1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7.xml"/><Relationship Id="rId1" Type="http://schemas.openxmlformats.org/officeDocument/2006/relationships/slideLayout" Target="../slideLayouts/slideLayout8.xml"/><Relationship Id="rId4" Type="http://schemas.openxmlformats.org/officeDocument/2006/relationships/slide" Target="slide2.xml"/></Relationships>
</file>

<file path=ppt/slides/_rels/slide1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31.png"/></Relationships>
</file>

<file path=ppt/slides/_rels/slide12.xml.rels><?xml version="1.0" encoding="UTF-8" standalone="yes"?>
<Relationships xmlns="http://schemas.openxmlformats.org/package/2006/relationships"><Relationship Id="rId3" Type="http://schemas.openxmlformats.org/officeDocument/2006/relationships/image" Target="../media/image32.jpeg"/><Relationship Id="rId7" Type="http://schemas.openxmlformats.org/officeDocument/2006/relationships/image" Target="../media/image36.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35.jpeg"/><Relationship Id="rId5" Type="http://schemas.openxmlformats.org/officeDocument/2006/relationships/image" Target="../media/image34.png"/><Relationship Id="rId4" Type="http://schemas.openxmlformats.org/officeDocument/2006/relationships/image" Target="../media/image33.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9970146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a:hlinkClick r:id="rId2" action="ppaction://hlinksldjump"/>
          </p:cNvPr>
          <p:cNvSpPr/>
          <p:nvPr/>
        </p:nvSpPr>
        <p:spPr>
          <a:xfrm>
            <a:off x="3621818" y="1387794"/>
            <a:ext cx="1890834" cy="547779"/>
          </a:xfrm>
          <a:prstGeom prst="roundRect">
            <a:avLst/>
          </a:prstGeom>
          <a:solidFill>
            <a:schemeClr val="bg1"/>
          </a:solidFill>
          <a:ln w="28575">
            <a:solidFill>
              <a:srgbClr val="0076B0"/>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solidFill>
                  <a:sysClr val="windowText" lastClr="000000"/>
                </a:solidFill>
              </a:rPr>
              <a:t>Phase One</a:t>
            </a:r>
          </a:p>
        </p:txBody>
      </p:sp>
      <p:sp>
        <p:nvSpPr>
          <p:cNvPr id="2" name="Text Box">
            <a:hlinkClick r:id="rId3" action="ppaction://hlinksldjump"/>
            <a:extLst>
              <a:ext uri="{FF2B5EF4-FFF2-40B4-BE49-F238E27FC236}">
                <a16:creationId xmlns:a16="http://schemas.microsoft.com/office/drawing/2014/main" id="{51670C30-D0A4-5854-D697-8616327B6D63}"/>
              </a:ext>
            </a:extLst>
          </p:cNvPr>
          <p:cNvSpPr/>
          <p:nvPr/>
        </p:nvSpPr>
        <p:spPr>
          <a:xfrm>
            <a:off x="3621818" y="2198851"/>
            <a:ext cx="1890834" cy="547779"/>
          </a:xfrm>
          <a:prstGeom prst="roundRect">
            <a:avLst/>
          </a:prstGeom>
          <a:solidFill>
            <a:schemeClr val="bg1"/>
          </a:solidFill>
          <a:ln w="28575">
            <a:solidFill>
              <a:srgbClr val="0076B0"/>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solidFill>
                  <a:sysClr val="windowText" lastClr="000000"/>
                </a:solidFill>
              </a:rPr>
              <a:t>Phase Two</a:t>
            </a:r>
          </a:p>
        </p:txBody>
      </p:sp>
      <p:sp>
        <p:nvSpPr>
          <p:cNvPr id="4" name="Text Box">
            <a:hlinkClick r:id="rId4" action="ppaction://hlinksldjump"/>
            <a:extLst>
              <a:ext uri="{FF2B5EF4-FFF2-40B4-BE49-F238E27FC236}">
                <a16:creationId xmlns:a16="http://schemas.microsoft.com/office/drawing/2014/main" id="{02A17D60-B5AD-DB23-C48D-D0DAFC3EE0EB}"/>
              </a:ext>
            </a:extLst>
          </p:cNvPr>
          <p:cNvSpPr/>
          <p:nvPr/>
        </p:nvSpPr>
        <p:spPr>
          <a:xfrm>
            <a:off x="3621818" y="3009908"/>
            <a:ext cx="1890834" cy="547779"/>
          </a:xfrm>
          <a:prstGeom prst="roundRect">
            <a:avLst/>
          </a:prstGeom>
          <a:solidFill>
            <a:schemeClr val="bg1"/>
          </a:solidFill>
          <a:ln w="28575">
            <a:solidFill>
              <a:srgbClr val="0076B0"/>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solidFill>
                  <a:sysClr val="windowText" lastClr="000000"/>
                </a:solidFill>
              </a:rPr>
              <a:t>Phase Three</a:t>
            </a:r>
          </a:p>
        </p:txBody>
      </p:sp>
      <p:sp>
        <p:nvSpPr>
          <p:cNvPr id="7" name="Text Box">
            <a:hlinkClick r:id="rId5" action="ppaction://hlinksldjump"/>
            <a:extLst>
              <a:ext uri="{FF2B5EF4-FFF2-40B4-BE49-F238E27FC236}">
                <a16:creationId xmlns:a16="http://schemas.microsoft.com/office/drawing/2014/main" id="{4CB87F26-63A7-EC54-4EC8-BCAFAB24E1D1}"/>
              </a:ext>
            </a:extLst>
          </p:cNvPr>
          <p:cNvSpPr/>
          <p:nvPr/>
        </p:nvSpPr>
        <p:spPr>
          <a:xfrm>
            <a:off x="3621818" y="3820965"/>
            <a:ext cx="1890834" cy="547779"/>
          </a:xfrm>
          <a:prstGeom prst="roundRect">
            <a:avLst/>
          </a:prstGeom>
          <a:solidFill>
            <a:schemeClr val="bg1"/>
          </a:solidFill>
          <a:ln w="28575">
            <a:solidFill>
              <a:srgbClr val="0076B0"/>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solidFill>
                  <a:sysClr val="windowText" lastClr="000000"/>
                </a:solidFill>
              </a:rPr>
              <a:t>Phase Four</a:t>
            </a:r>
          </a:p>
        </p:txBody>
      </p:sp>
      <p:sp>
        <p:nvSpPr>
          <p:cNvPr id="8" name="Text Box">
            <a:hlinkClick r:id="rId6" action="ppaction://hlinksldjump"/>
            <a:extLst>
              <a:ext uri="{FF2B5EF4-FFF2-40B4-BE49-F238E27FC236}">
                <a16:creationId xmlns:a16="http://schemas.microsoft.com/office/drawing/2014/main" id="{02A97DC0-DBCD-8C32-B6C6-C97C78081680}"/>
              </a:ext>
            </a:extLst>
          </p:cNvPr>
          <p:cNvSpPr/>
          <p:nvPr/>
        </p:nvSpPr>
        <p:spPr>
          <a:xfrm>
            <a:off x="3621818" y="4632022"/>
            <a:ext cx="1890834" cy="547779"/>
          </a:xfrm>
          <a:prstGeom prst="roundRect">
            <a:avLst/>
          </a:prstGeom>
          <a:solidFill>
            <a:schemeClr val="bg1"/>
          </a:solidFill>
          <a:ln w="28575">
            <a:solidFill>
              <a:srgbClr val="0076B0"/>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solidFill>
                  <a:sysClr val="windowText" lastClr="000000"/>
                </a:solidFill>
              </a:rPr>
              <a:t>Phase Five</a:t>
            </a:r>
          </a:p>
        </p:txBody>
      </p:sp>
      <p:sp>
        <p:nvSpPr>
          <p:cNvPr id="9" name="Text Box">
            <a:hlinkClick r:id="rId7" action="ppaction://hlinksldjump"/>
            <a:extLst>
              <a:ext uri="{FF2B5EF4-FFF2-40B4-BE49-F238E27FC236}">
                <a16:creationId xmlns:a16="http://schemas.microsoft.com/office/drawing/2014/main" id="{B218E809-40EB-58B5-DACB-E41DB74E188F}"/>
              </a:ext>
            </a:extLst>
          </p:cNvPr>
          <p:cNvSpPr/>
          <p:nvPr/>
        </p:nvSpPr>
        <p:spPr>
          <a:xfrm>
            <a:off x="3621818" y="5443079"/>
            <a:ext cx="1890834" cy="547779"/>
          </a:xfrm>
          <a:prstGeom prst="roundRect">
            <a:avLst/>
          </a:prstGeom>
          <a:solidFill>
            <a:schemeClr val="bg1"/>
          </a:solidFill>
          <a:ln w="28575">
            <a:solidFill>
              <a:srgbClr val="0076B0"/>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solidFill>
                  <a:sysClr val="windowText" lastClr="000000"/>
                </a:solidFill>
              </a:rPr>
              <a:t>Phase Six</a:t>
            </a:r>
          </a:p>
        </p:txBody>
      </p:sp>
      <p:sp>
        <p:nvSpPr>
          <p:cNvPr id="5" name="Text Box">
            <a:extLst>
              <a:ext uri="{FF2B5EF4-FFF2-40B4-BE49-F238E27FC236}">
                <a16:creationId xmlns:a16="http://schemas.microsoft.com/office/drawing/2014/main" id="{F5ECC27B-EF0A-CC1D-FCE8-549055A4C581}"/>
              </a:ext>
            </a:extLst>
          </p:cNvPr>
          <p:cNvSpPr/>
          <p:nvPr/>
        </p:nvSpPr>
        <p:spPr>
          <a:xfrm>
            <a:off x="1745990" y="189374"/>
            <a:ext cx="5652020" cy="854246"/>
          </a:xfrm>
          <a:prstGeom prst="roundRect">
            <a:avLst/>
          </a:prstGeom>
          <a:solidFill>
            <a:schemeClr val="bg1"/>
          </a:solidFill>
          <a:ln w="28575">
            <a:solidFill>
              <a:srgbClr val="0076B0"/>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3600" b="1" dirty="0">
                <a:solidFill>
                  <a:sysClr val="windowText" lastClr="000000"/>
                </a:solidFill>
              </a:rPr>
              <a:t>Introducing Phonics</a:t>
            </a:r>
          </a:p>
        </p:txBody>
      </p:sp>
    </p:spTree>
    <p:extLst>
      <p:ext uri="{BB962C8B-B14F-4D97-AF65-F5344CB8AC3E}">
        <p14:creationId xmlns:p14="http://schemas.microsoft.com/office/powerpoint/2010/main" val="12862372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a:extLst>
              <a:ext uri="{FF2B5EF4-FFF2-40B4-BE49-F238E27FC236}">
                <a16:creationId xmlns:a16="http://schemas.microsoft.com/office/drawing/2014/main" id="{DC073A06-30B6-46FC-B32F-092EFBB36613}"/>
              </a:ext>
            </a:extLst>
          </p:cNvPr>
          <p:cNvSpPr txBox="1"/>
          <p:nvPr/>
        </p:nvSpPr>
        <p:spPr>
          <a:xfrm>
            <a:off x="682990" y="1229372"/>
            <a:ext cx="5051180" cy="369332"/>
          </a:xfrm>
          <a:prstGeom prst="rect">
            <a:avLst/>
          </a:prstGeom>
          <a:noFill/>
        </p:spPr>
        <p:txBody>
          <a:bodyPr wrap="square">
            <a:spAutoFit/>
          </a:bodyPr>
          <a:lstStyle/>
          <a:p>
            <a:r>
              <a:rPr lang="en-GB" dirty="0"/>
              <a:t>The English language has:</a:t>
            </a:r>
          </a:p>
        </p:txBody>
      </p:sp>
      <p:grpSp>
        <p:nvGrpSpPr>
          <p:cNvPr id="18" name="Group 17">
            <a:extLst>
              <a:ext uri="{FF2B5EF4-FFF2-40B4-BE49-F238E27FC236}">
                <a16:creationId xmlns:a16="http://schemas.microsoft.com/office/drawing/2014/main" id="{DB4247AD-3C18-46B8-F028-A0B18F010F03}"/>
              </a:ext>
            </a:extLst>
          </p:cNvPr>
          <p:cNvGrpSpPr/>
          <p:nvPr/>
        </p:nvGrpSpPr>
        <p:grpSpPr>
          <a:xfrm>
            <a:off x="1268840" y="3486689"/>
            <a:ext cx="2748309" cy="2281580"/>
            <a:chOff x="1268840" y="3486689"/>
            <a:chExt cx="2748309" cy="2281580"/>
          </a:xfrm>
        </p:grpSpPr>
        <p:sp>
          <p:nvSpPr>
            <p:cNvPr id="2" name="Rectangle: Rounded Corners 1">
              <a:extLst>
                <a:ext uri="{FF2B5EF4-FFF2-40B4-BE49-F238E27FC236}">
                  <a16:creationId xmlns:a16="http://schemas.microsoft.com/office/drawing/2014/main" id="{3A954DDB-9367-481C-9207-26B5E2666360}"/>
                </a:ext>
              </a:extLst>
            </p:cNvPr>
            <p:cNvSpPr/>
            <p:nvPr/>
          </p:nvSpPr>
          <p:spPr>
            <a:xfrm rot="21029688">
              <a:off x="1268840" y="3486689"/>
              <a:ext cx="1547446" cy="1046285"/>
            </a:xfrm>
            <a:prstGeom prst="roundRect">
              <a:avLst>
                <a:gd name="adj" fmla="val 10785"/>
              </a:avLst>
            </a:prstGeom>
            <a:solidFill>
              <a:srgbClr val="FDD182"/>
            </a:solidFill>
            <a:ln w="19050">
              <a:solidFill>
                <a:schemeClr val="tx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b="1" dirty="0">
                  <a:solidFill>
                    <a:sysClr val="windowText" lastClr="000000"/>
                  </a:solidFill>
                </a:rPr>
                <a:t>x</a:t>
              </a:r>
            </a:p>
          </p:txBody>
        </p:sp>
        <p:sp>
          <p:nvSpPr>
            <p:cNvPr id="3" name="Rectangle: Rounded Corners 2">
              <a:extLst>
                <a:ext uri="{FF2B5EF4-FFF2-40B4-BE49-F238E27FC236}">
                  <a16:creationId xmlns:a16="http://schemas.microsoft.com/office/drawing/2014/main" id="{17CF05AF-DBCE-9CC5-8C60-575AF4BDAB4B}"/>
                </a:ext>
              </a:extLst>
            </p:cNvPr>
            <p:cNvSpPr/>
            <p:nvPr/>
          </p:nvSpPr>
          <p:spPr>
            <a:xfrm rot="647798">
              <a:off x="2469703" y="3873282"/>
              <a:ext cx="1547446" cy="1046285"/>
            </a:xfrm>
            <a:prstGeom prst="roundRect">
              <a:avLst>
                <a:gd name="adj" fmla="val 10785"/>
              </a:avLst>
            </a:prstGeom>
            <a:solidFill>
              <a:srgbClr val="8ACBC0"/>
            </a:solidFill>
            <a:ln w="19050">
              <a:solidFill>
                <a:schemeClr val="tx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b="1" dirty="0">
                  <a:solidFill>
                    <a:sysClr val="windowText" lastClr="000000"/>
                  </a:solidFill>
                </a:rPr>
                <a:t>u</a:t>
              </a:r>
            </a:p>
          </p:txBody>
        </p:sp>
        <p:sp>
          <p:nvSpPr>
            <p:cNvPr id="9" name="Rectangle: Rounded Corners 8">
              <a:extLst>
                <a:ext uri="{FF2B5EF4-FFF2-40B4-BE49-F238E27FC236}">
                  <a16:creationId xmlns:a16="http://schemas.microsoft.com/office/drawing/2014/main" id="{AC5E7399-8316-9DD1-BCB9-309D9F3B8DCF}"/>
                </a:ext>
              </a:extLst>
            </p:cNvPr>
            <p:cNvSpPr/>
            <p:nvPr/>
          </p:nvSpPr>
          <p:spPr>
            <a:xfrm>
              <a:off x="1765849" y="4721984"/>
              <a:ext cx="1547446" cy="1046285"/>
            </a:xfrm>
            <a:prstGeom prst="roundRect">
              <a:avLst>
                <a:gd name="adj" fmla="val 10785"/>
              </a:avLst>
            </a:prstGeom>
            <a:solidFill>
              <a:srgbClr val="9D9CCD"/>
            </a:solidFill>
            <a:ln w="19050">
              <a:solidFill>
                <a:schemeClr val="tx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b="1" dirty="0">
                  <a:solidFill>
                    <a:sysClr val="windowText" lastClr="000000"/>
                  </a:solidFill>
                </a:rPr>
                <a:t>e</a:t>
              </a:r>
            </a:p>
          </p:txBody>
        </p:sp>
      </p:grpSp>
      <p:grpSp>
        <p:nvGrpSpPr>
          <p:cNvPr id="19" name="Group 18">
            <a:extLst>
              <a:ext uri="{FF2B5EF4-FFF2-40B4-BE49-F238E27FC236}">
                <a16:creationId xmlns:a16="http://schemas.microsoft.com/office/drawing/2014/main" id="{FDC60722-BF85-AEFB-CCBD-C97A3259F37F}"/>
              </a:ext>
            </a:extLst>
          </p:cNvPr>
          <p:cNvGrpSpPr/>
          <p:nvPr/>
        </p:nvGrpSpPr>
        <p:grpSpPr>
          <a:xfrm>
            <a:off x="4756637" y="3324999"/>
            <a:ext cx="3128454" cy="3088566"/>
            <a:chOff x="4756637" y="3324999"/>
            <a:chExt cx="3128454" cy="3088566"/>
          </a:xfrm>
        </p:grpSpPr>
        <p:pic>
          <p:nvPicPr>
            <p:cNvPr id="11" name="Picture 10">
              <a:extLst>
                <a:ext uri="{FF2B5EF4-FFF2-40B4-BE49-F238E27FC236}">
                  <a16:creationId xmlns:a16="http://schemas.microsoft.com/office/drawing/2014/main" id="{F2ACF729-4040-5476-7BE0-BD69D7FBE00B}"/>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b="39557"/>
            <a:stretch/>
          </p:blipFill>
          <p:spPr>
            <a:xfrm>
              <a:off x="4756637" y="3324999"/>
              <a:ext cx="2567671" cy="3088566"/>
            </a:xfrm>
            <a:prstGeom prst="rect">
              <a:avLst/>
            </a:prstGeom>
          </p:spPr>
        </p:pic>
        <p:sp>
          <p:nvSpPr>
            <p:cNvPr id="12" name="Speech Bubble: Rectangle with Corners Rounded 11">
              <a:extLst>
                <a:ext uri="{FF2B5EF4-FFF2-40B4-BE49-F238E27FC236}">
                  <a16:creationId xmlns:a16="http://schemas.microsoft.com/office/drawing/2014/main" id="{EDA5677F-CDE0-BB25-1D64-371953C2FBA8}"/>
                </a:ext>
              </a:extLst>
            </p:cNvPr>
            <p:cNvSpPr/>
            <p:nvPr/>
          </p:nvSpPr>
          <p:spPr>
            <a:xfrm>
              <a:off x="6790225" y="3843688"/>
              <a:ext cx="1094866" cy="891604"/>
            </a:xfrm>
            <a:prstGeom prst="wedgeRoundRectCallout">
              <a:avLst>
                <a:gd name="adj1" fmla="val -88595"/>
                <a:gd name="adj2" fmla="val 12252"/>
                <a:gd name="adj3" fmla="val 16667"/>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5400" b="1" dirty="0">
                  <a:solidFill>
                    <a:schemeClr val="tx1"/>
                  </a:solidFill>
                </a:rPr>
                <a:t>a</a:t>
              </a:r>
            </a:p>
          </p:txBody>
        </p:sp>
      </p:grpSp>
      <p:sp>
        <p:nvSpPr>
          <p:cNvPr id="13" name="Text Box">
            <a:extLst>
              <a:ext uri="{FF2B5EF4-FFF2-40B4-BE49-F238E27FC236}">
                <a16:creationId xmlns:a16="http://schemas.microsoft.com/office/drawing/2014/main" id="{129CA3DA-960A-3DF8-FFCF-9ADB454B1A90}"/>
              </a:ext>
            </a:extLst>
          </p:cNvPr>
          <p:cNvSpPr/>
          <p:nvPr/>
        </p:nvSpPr>
        <p:spPr>
          <a:xfrm>
            <a:off x="1745990" y="189374"/>
            <a:ext cx="5652020" cy="854246"/>
          </a:xfrm>
          <a:prstGeom prst="roundRect">
            <a:avLst/>
          </a:prstGeom>
          <a:solidFill>
            <a:schemeClr val="bg1"/>
          </a:solidFill>
          <a:ln w="28575">
            <a:solidFill>
              <a:srgbClr val="0076B0"/>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3600" b="1" dirty="0">
                <a:solidFill>
                  <a:sysClr val="windowText" lastClr="000000"/>
                </a:solidFill>
              </a:rPr>
              <a:t>Did You Know…?</a:t>
            </a:r>
          </a:p>
        </p:txBody>
      </p:sp>
      <p:sp>
        <p:nvSpPr>
          <p:cNvPr id="14" name="Text Box">
            <a:extLst>
              <a:ext uri="{FF2B5EF4-FFF2-40B4-BE49-F238E27FC236}">
                <a16:creationId xmlns:a16="http://schemas.microsoft.com/office/drawing/2014/main" id="{CF8D151A-DA1F-4E9E-1804-2E90431DBF9C}"/>
              </a:ext>
            </a:extLst>
          </p:cNvPr>
          <p:cNvSpPr/>
          <p:nvPr/>
        </p:nvSpPr>
        <p:spPr>
          <a:xfrm>
            <a:off x="1092446" y="2208293"/>
            <a:ext cx="1890834" cy="547779"/>
          </a:xfrm>
          <a:prstGeom prst="roundRect">
            <a:avLst/>
          </a:prstGeom>
          <a:solidFill>
            <a:schemeClr val="bg1"/>
          </a:solidFill>
          <a:ln w="28575">
            <a:solidFill>
              <a:srgbClr val="47B1E5"/>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solidFill>
                  <a:sysClr val="windowText" lastClr="000000"/>
                </a:solidFill>
              </a:rPr>
              <a:t>26 letters</a:t>
            </a:r>
          </a:p>
        </p:txBody>
      </p:sp>
      <p:sp>
        <p:nvSpPr>
          <p:cNvPr id="16" name="Text Box">
            <a:extLst>
              <a:ext uri="{FF2B5EF4-FFF2-40B4-BE49-F238E27FC236}">
                <a16:creationId xmlns:a16="http://schemas.microsoft.com/office/drawing/2014/main" id="{249522F8-4152-03B3-E3F3-4EADC4B43550}"/>
              </a:ext>
            </a:extLst>
          </p:cNvPr>
          <p:cNvSpPr/>
          <p:nvPr/>
        </p:nvSpPr>
        <p:spPr>
          <a:xfrm>
            <a:off x="3413308" y="2208293"/>
            <a:ext cx="1890834" cy="547779"/>
          </a:xfrm>
          <a:prstGeom prst="roundRect">
            <a:avLst/>
          </a:prstGeom>
          <a:solidFill>
            <a:schemeClr val="bg1"/>
          </a:solidFill>
          <a:ln w="28575">
            <a:solidFill>
              <a:srgbClr val="47B1E5"/>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solidFill>
                  <a:sysClr val="windowText" lastClr="000000"/>
                </a:solidFill>
              </a:rPr>
              <a:t>44 sounds</a:t>
            </a:r>
          </a:p>
        </p:txBody>
      </p:sp>
      <p:sp>
        <p:nvSpPr>
          <p:cNvPr id="17" name="Text Box">
            <a:extLst>
              <a:ext uri="{FF2B5EF4-FFF2-40B4-BE49-F238E27FC236}">
                <a16:creationId xmlns:a16="http://schemas.microsoft.com/office/drawing/2014/main" id="{4ACBF449-E005-5F47-BB51-193BA87EC4AC}"/>
              </a:ext>
            </a:extLst>
          </p:cNvPr>
          <p:cNvSpPr/>
          <p:nvPr/>
        </p:nvSpPr>
        <p:spPr>
          <a:xfrm>
            <a:off x="5734170" y="2027999"/>
            <a:ext cx="2304504" cy="854246"/>
          </a:xfrm>
          <a:prstGeom prst="roundRect">
            <a:avLst/>
          </a:prstGeom>
          <a:solidFill>
            <a:schemeClr val="bg1"/>
          </a:solidFill>
          <a:ln w="28575">
            <a:solidFill>
              <a:srgbClr val="47B1E5"/>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solidFill>
                  <a:sysClr val="windowText" lastClr="000000"/>
                </a:solidFill>
              </a:rPr>
              <a:t>over 100 ways to spell those sounds</a:t>
            </a:r>
          </a:p>
        </p:txBody>
      </p:sp>
    </p:spTree>
    <p:extLst>
      <p:ext uri="{BB962C8B-B14F-4D97-AF65-F5344CB8AC3E}">
        <p14:creationId xmlns:p14="http://schemas.microsoft.com/office/powerpoint/2010/main" val="13835299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fade">
                                      <p:cBhvr>
                                        <p:cTn id="12" dur="500"/>
                                        <p:tgtEl>
                                          <p:spTgt spid="14"/>
                                        </p:tgtEl>
                                      </p:cBhvr>
                                    </p:animEffect>
                                  </p:childTnLst>
                                </p:cTn>
                              </p:par>
                            </p:childTnLst>
                          </p:cTn>
                        </p:par>
                        <p:par>
                          <p:cTn id="13" fill="hold">
                            <p:stCondLst>
                              <p:cond delay="500"/>
                            </p:stCondLst>
                            <p:childTnLst>
                              <p:par>
                                <p:cTn id="14" presetID="10" presetClass="entr" presetSubtype="0" fill="hold" nodeType="afterEffect">
                                  <p:stCondLst>
                                    <p:cond delay="0"/>
                                  </p:stCondLst>
                                  <p:childTnLst>
                                    <p:set>
                                      <p:cBhvr>
                                        <p:cTn id="15" dur="1" fill="hold">
                                          <p:stCondLst>
                                            <p:cond delay="0"/>
                                          </p:stCondLst>
                                        </p:cTn>
                                        <p:tgtEl>
                                          <p:spTgt spid="18"/>
                                        </p:tgtEl>
                                        <p:attrNameLst>
                                          <p:attrName>style.visibility</p:attrName>
                                        </p:attrNameLst>
                                      </p:cBhvr>
                                      <p:to>
                                        <p:strVal val="visible"/>
                                      </p:to>
                                    </p:set>
                                    <p:animEffect transition="in" filter="fade">
                                      <p:cBhvr>
                                        <p:cTn id="16" dur="500"/>
                                        <p:tgtEl>
                                          <p:spTgt spid="18"/>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500"/>
                                        <p:tgtEl>
                                          <p:spTgt spid="16"/>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17"/>
                                        </p:tgtEl>
                                        <p:attrNameLst>
                                          <p:attrName>style.visibility</p:attrName>
                                        </p:attrNameLst>
                                      </p:cBhvr>
                                      <p:to>
                                        <p:strVal val="visible"/>
                                      </p:to>
                                    </p:set>
                                    <p:animEffect transition="in" filter="fade">
                                      <p:cBhvr>
                                        <p:cTn id="26" dur="500"/>
                                        <p:tgtEl>
                                          <p:spTgt spid="17"/>
                                        </p:tgtEl>
                                      </p:cBhvr>
                                    </p:animEffect>
                                  </p:childTnLst>
                                </p:cTn>
                              </p:par>
                            </p:childTnLst>
                          </p:cTn>
                        </p:par>
                        <p:par>
                          <p:cTn id="27" fill="hold">
                            <p:stCondLst>
                              <p:cond delay="1000"/>
                            </p:stCondLst>
                            <p:childTnLst>
                              <p:par>
                                <p:cTn id="28" presetID="10" presetClass="entr" presetSubtype="0" fill="hold" nodeType="afterEffect">
                                  <p:stCondLst>
                                    <p:cond delay="0"/>
                                  </p:stCondLst>
                                  <p:childTnLst>
                                    <p:set>
                                      <p:cBhvr>
                                        <p:cTn id="29" dur="1" fill="hold">
                                          <p:stCondLst>
                                            <p:cond delay="0"/>
                                          </p:stCondLst>
                                        </p:cTn>
                                        <p:tgtEl>
                                          <p:spTgt spid="19"/>
                                        </p:tgtEl>
                                        <p:attrNameLst>
                                          <p:attrName>style.visibility</p:attrName>
                                        </p:attrNameLst>
                                      </p:cBhvr>
                                      <p:to>
                                        <p:strVal val="visible"/>
                                      </p:to>
                                    </p:set>
                                    <p:animEffect transition="in" filter="fade">
                                      <p:cBhvr>
                                        <p:cTn id="30"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4" grpId="0" animBg="1"/>
      <p:bldP spid="16" grpId="0" animBg="1"/>
      <p:bldP spid="1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a:extLst>
              <a:ext uri="{FF2B5EF4-FFF2-40B4-BE49-F238E27FC236}">
                <a16:creationId xmlns:a16="http://schemas.microsoft.com/office/drawing/2014/main" id="{3A910AC7-E234-7E93-AD8C-550C1FDE96D5}"/>
              </a:ext>
            </a:extLst>
          </p:cNvPr>
          <p:cNvSpPr/>
          <p:nvPr/>
        </p:nvSpPr>
        <p:spPr>
          <a:xfrm>
            <a:off x="1745990" y="189374"/>
            <a:ext cx="5652020" cy="854246"/>
          </a:xfrm>
          <a:prstGeom prst="roundRect">
            <a:avLst/>
          </a:prstGeom>
          <a:solidFill>
            <a:schemeClr val="bg1"/>
          </a:solidFill>
          <a:ln w="28575">
            <a:solidFill>
              <a:srgbClr val="0076B0"/>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3600" b="1" dirty="0">
                <a:solidFill>
                  <a:sysClr val="windowText" lastClr="000000"/>
                </a:solidFill>
              </a:rPr>
              <a:t>Phonics Terminology</a:t>
            </a:r>
          </a:p>
        </p:txBody>
      </p:sp>
      <p:grpSp>
        <p:nvGrpSpPr>
          <p:cNvPr id="36" name="Group 35">
            <a:extLst>
              <a:ext uri="{FF2B5EF4-FFF2-40B4-BE49-F238E27FC236}">
                <a16:creationId xmlns:a16="http://schemas.microsoft.com/office/drawing/2014/main" id="{276B069A-DAC1-ECCD-57F9-B93D8150D654}"/>
              </a:ext>
            </a:extLst>
          </p:cNvPr>
          <p:cNvGrpSpPr/>
          <p:nvPr/>
        </p:nvGrpSpPr>
        <p:grpSpPr>
          <a:xfrm>
            <a:off x="962642" y="1280582"/>
            <a:ext cx="7379102" cy="646331"/>
            <a:chOff x="962642" y="1280582"/>
            <a:chExt cx="7379102" cy="646331"/>
          </a:xfrm>
        </p:grpSpPr>
        <p:sp>
          <p:nvSpPr>
            <p:cNvPr id="27" name="Rectangle: Rounded Corners 26">
              <a:extLst>
                <a:ext uri="{FF2B5EF4-FFF2-40B4-BE49-F238E27FC236}">
                  <a16:creationId xmlns:a16="http://schemas.microsoft.com/office/drawing/2014/main" id="{AD239DB6-7438-C86C-5BE9-04A14EECA956}"/>
                </a:ext>
              </a:extLst>
            </p:cNvPr>
            <p:cNvSpPr/>
            <p:nvPr/>
          </p:nvSpPr>
          <p:spPr>
            <a:xfrm>
              <a:off x="962642" y="1319074"/>
              <a:ext cx="3143532" cy="301925"/>
            </a:xfrm>
            <a:prstGeom prst="roundRect">
              <a:avLst/>
            </a:prstGeom>
            <a:solidFill>
              <a:srgbClr val="643C9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extBox 17">
              <a:extLst>
                <a:ext uri="{FF2B5EF4-FFF2-40B4-BE49-F238E27FC236}">
                  <a16:creationId xmlns:a16="http://schemas.microsoft.com/office/drawing/2014/main" id="{0E07331F-1D49-213B-F369-4E5C65CD7EB1}"/>
                </a:ext>
              </a:extLst>
            </p:cNvPr>
            <p:cNvSpPr txBox="1"/>
            <p:nvPr/>
          </p:nvSpPr>
          <p:spPr>
            <a:xfrm>
              <a:off x="962644" y="1280582"/>
              <a:ext cx="7379100" cy="646331"/>
            </a:xfrm>
            <a:prstGeom prst="rect">
              <a:avLst/>
            </a:prstGeom>
            <a:noFill/>
          </p:spPr>
          <p:txBody>
            <a:bodyPr wrap="square">
              <a:spAutoFit/>
            </a:bodyPr>
            <a:lstStyle/>
            <a:p>
              <a:r>
                <a:rPr lang="en-GB" b="1" dirty="0">
                  <a:solidFill>
                    <a:srgbClr val="643C90"/>
                  </a:solidFill>
                </a:rPr>
                <a:t>systematic synthetic phonics </a:t>
              </a:r>
              <a:r>
                <a:rPr lang="en-GB" dirty="0">
                  <a:solidFill>
                    <a:sysClr val="windowText" lastClr="000000"/>
                  </a:solidFill>
                </a:rPr>
                <a:t>- The teaching of reading and spelling by breaking down words into the smallest unit of sound.</a:t>
              </a:r>
              <a:endParaRPr lang="en-GB" dirty="0"/>
            </a:p>
          </p:txBody>
        </p:sp>
      </p:grpSp>
      <p:grpSp>
        <p:nvGrpSpPr>
          <p:cNvPr id="35" name="Group 34">
            <a:extLst>
              <a:ext uri="{FF2B5EF4-FFF2-40B4-BE49-F238E27FC236}">
                <a16:creationId xmlns:a16="http://schemas.microsoft.com/office/drawing/2014/main" id="{97BFE209-2ABB-BBCB-2B21-43F0D6CD0E84}"/>
              </a:ext>
            </a:extLst>
          </p:cNvPr>
          <p:cNvGrpSpPr/>
          <p:nvPr/>
        </p:nvGrpSpPr>
        <p:grpSpPr>
          <a:xfrm>
            <a:off x="954016" y="4458467"/>
            <a:ext cx="7448112" cy="646331"/>
            <a:chOff x="954016" y="4458467"/>
            <a:chExt cx="7448112" cy="646331"/>
          </a:xfrm>
        </p:grpSpPr>
        <p:sp>
          <p:nvSpPr>
            <p:cNvPr id="30" name="Rectangle: Rounded Corners 29">
              <a:extLst>
                <a:ext uri="{FF2B5EF4-FFF2-40B4-BE49-F238E27FC236}">
                  <a16:creationId xmlns:a16="http://schemas.microsoft.com/office/drawing/2014/main" id="{B9E19F99-29AF-79B2-1064-1D5BF3DD8794}"/>
                </a:ext>
              </a:extLst>
            </p:cNvPr>
            <p:cNvSpPr/>
            <p:nvPr/>
          </p:nvSpPr>
          <p:spPr>
            <a:xfrm>
              <a:off x="954016" y="4496231"/>
              <a:ext cx="1064566" cy="301925"/>
            </a:xfrm>
            <a:prstGeom prst="roundRect">
              <a:avLst/>
            </a:prstGeom>
            <a:solidFill>
              <a:srgbClr val="EE73AA">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TextBox 23">
              <a:extLst>
                <a:ext uri="{FF2B5EF4-FFF2-40B4-BE49-F238E27FC236}">
                  <a16:creationId xmlns:a16="http://schemas.microsoft.com/office/drawing/2014/main" id="{D1DB4B43-EF20-B085-EE1C-C58679F11E97}"/>
                </a:ext>
              </a:extLst>
            </p:cNvPr>
            <p:cNvSpPr txBox="1"/>
            <p:nvPr/>
          </p:nvSpPr>
          <p:spPr>
            <a:xfrm>
              <a:off x="962643" y="4458467"/>
              <a:ext cx="7439485" cy="646331"/>
            </a:xfrm>
            <a:prstGeom prst="rect">
              <a:avLst/>
            </a:prstGeom>
            <a:noFill/>
          </p:spPr>
          <p:txBody>
            <a:bodyPr wrap="square">
              <a:spAutoFit/>
            </a:bodyPr>
            <a:lstStyle/>
            <a:p>
              <a:r>
                <a:rPr lang="en-GB" b="1" dirty="0">
                  <a:solidFill>
                    <a:srgbClr val="EE73AA"/>
                  </a:solidFill>
                </a:rPr>
                <a:t>blending</a:t>
              </a:r>
              <a:r>
                <a:rPr lang="en-GB" dirty="0">
                  <a:solidFill>
                    <a:sysClr val="windowText" lastClr="000000"/>
                  </a:solidFill>
                </a:rPr>
                <a:t> – Putting together the sounds in a word in order to read it, e.g. ‘f – r – o – g, frog’.</a:t>
              </a:r>
            </a:p>
          </p:txBody>
        </p:sp>
      </p:grpSp>
      <p:grpSp>
        <p:nvGrpSpPr>
          <p:cNvPr id="34" name="Group 33">
            <a:extLst>
              <a:ext uri="{FF2B5EF4-FFF2-40B4-BE49-F238E27FC236}">
                <a16:creationId xmlns:a16="http://schemas.microsoft.com/office/drawing/2014/main" id="{C5E443E7-3CE7-AF43-285B-394B4BADC440}"/>
              </a:ext>
            </a:extLst>
          </p:cNvPr>
          <p:cNvGrpSpPr/>
          <p:nvPr/>
        </p:nvGrpSpPr>
        <p:grpSpPr>
          <a:xfrm>
            <a:off x="962642" y="2155211"/>
            <a:ext cx="7379102" cy="646331"/>
            <a:chOff x="962642" y="2155211"/>
            <a:chExt cx="7379102" cy="646331"/>
          </a:xfrm>
        </p:grpSpPr>
        <p:sp>
          <p:nvSpPr>
            <p:cNvPr id="28" name="Rectangle: Rounded Corners 27">
              <a:extLst>
                <a:ext uri="{FF2B5EF4-FFF2-40B4-BE49-F238E27FC236}">
                  <a16:creationId xmlns:a16="http://schemas.microsoft.com/office/drawing/2014/main" id="{A807C085-9B95-A605-E800-78A75ED03787}"/>
                </a:ext>
              </a:extLst>
            </p:cNvPr>
            <p:cNvSpPr/>
            <p:nvPr/>
          </p:nvSpPr>
          <p:spPr>
            <a:xfrm>
              <a:off x="962642" y="2193704"/>
              <a:ext cx="1064566" cy="301925"/>
            </a:xfrm>
            <a:prstGeom prst="roundRect">
              <a:avLst/>
            </a:prstGeom>
            <a:solidFill>
              <a:srgbClr val="009640">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extBox 19">
              <a:extLst>
                <a:ext uri="{FF2B5EF4-FFF2-40B4-BE49-F238E27FC236}">
                  <a16:creationId xmlns:a16="http://schemas.microsoft.com/office/drawing/2014/main" id="{7235330E-3862-6D63-006E-D9F28725A35A}"/>
                </a:ext>
              </a:extLst>
            </p:cNvPr>
            <p:cNvSpPr txBox="1"/>
            <p:nvPr/>
          </p:nvSpPr>
          <p:spPr>
            <a:xfrm>
              <a:off x="962644" y="2155211"/>
              <a:ext cx="7379100" cy="646331"/>
            </a:xfrm>
            <a:prstGeom prst="rect">
              <a:avLst/>
            </a:prstGeom>
            <a:noFill/>
          </p:spPr>
          <p:txBody>
            <a:bodyPr wrap="square">
              <a:spAutoFit/>
            </a:bodyPr>
            <a:lstStyle/>
            <a:p>
              <a:r>
                <a:rPr lang="en-GB" b="1" dirty="0">
                  <a:solidFill>
                    <a:srgbClr val="009640"/>
                  </a:solidFill>
                </a:rPr>
                <a:t>phoneme</a:t>
              </a:r>
              <a:r>
                <a:rPr lang="en-GB" dirty="0">
                  <a:solidFill>
                    <a:sysClr val="windowText" lastClr="000000"/>
                  </a:solidFill>
                </a:rPr>
                <a:t> - Any one of the 44 sounds which make up words in the English language.</a:t>
              </a:r>
              <a:endParaRPr lang="en-GB" dirty="0"/>
            </a:p>
          </p:txBody>
        </p:sp>
      </p:grpSp>
      <p:grpSp>
        <p:nvGrpSpPr>
          <p:cNvPr id="33" name="Group 32">
            <a:extLst>
              <a:ext uri="{FF2B5EF4-FFF2-40B4-BE49-F238E27FC236}">
                <a16:creationId xmlns:a16="http://schemas.microsoft.com/office/drawing/2014/main" id="{74AE3DB6-9BC2-1E08-1315-3E34C286EF2A}"/>
              </a:ext>
            </a:extLst>
          </p:cNvPr>
          <p:cNvGrpSpPr/>
          <p:nvPr/>
        </p:nvGrpSpPr>
        <p:grpSpPr>
          <a:xfrm>
            <a:off x="962642" y="3029840"/>
            <a:ext cx="7301464" cy="1200329"/>
            <a:chOff x="962642" y="3029840"/>
            <a:chExt cx="7301464" cy="1200329"/>
          </a:xfrm>
        </p:grpSpPr>
        <p:sp>
          <p:nvSpPr>
            <p:cNvPr id="29" name="Rectangle: Rounded Corners 28">
              <a:extLst>
                <a:ext uri="{FF2B5EF4-FFF2-40B4-BE49-F238E27FC236}">
                  <a16:creationId xmlns:a16="http://schemas.microsoft.com/office/drawing/2014/main" id="{6B202D8D-C9CA-D705-5FC7-663483E009A4}"/>
                </a:ext>
              </a:extLst>
            </p:cNvPr>
            <p:cNvSpPr/>
            <p:nvPr/>
          </p:nvSpPr>
          <p:spPr>
            <a:xfrm>
              <a:off x="962642" y="3072322"/>
              <a:ext cx="1159456" cy="301925"/>
            </a:xfrm>
            <a:prstGeom prst="roundRect">
              <a:avLst/>
            </a:prstGeom>
            <a:solidFill>
              <a:srgbClr val="AFDEF9">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TextBox 21">
              <a:extLst>
                <a:ext uri="{FF2B5EF4-FFF2-40B4-BE49-F238E27FC236}">
                  <a16:creationId xmlns:a16="http://schemas.microsoft.com/office/drawing/2014/main" id="{294D001A-E508-E191-CB59-2C896CC7FA35}"/>
                </a:ext>
              </a:extLst>
            </p:cNvPr>
            <p:cNvSpPr txBox="1"/>
            <p:nvPr/>
          </p:nvSpPr>
          <p:spPr>
            <a:xfrm>
              <a:off x="962644" y="3029840"/>
              <a:ext cx="7301462" cy="1200329"/>
            </a:xfrm>
            <a:prstGeom prst="rect">
              <a:avLst/>
            </a:prstGeom>
            <a:noFill/>
          </p:spPr>
          <p:txBody>
            <a:bodyPr wrap="square">
              <a:spAutoFit/>
            </a:bodyPr>
            <a:lstStyle/>
            <a:p>
              <a:r>
                <a:rPr lang="en-GB" b="1" dirty="0">
                  <a:solidFill>
                    <a:srgbClr val="01407D"/>
                  </a:solidFill>
                </a:rPr>
                <a:t>grapheme</a:t>
              </a:r>
              <a:r>
                <a:rPr lang="en-GB" dirty="0">
                  <a:solidFill>
                    <a:sysClr val="windowText" lastClr="000000"/>
                  </a:solidFill>
                </a:rPr>
                <a:t> – How a phoneme is written down. There can be more than one way to spell a phoneme. For example, the phoneme ‘ai’ is spelt differently in each of the words ‘w</a:t>
              </a:r>
              <a:r>
                <a:rPr lang="en-GB" dirty="0">
                  <a:solidFill>
                    <a:srgbClr val="F9B000"/>
                  </a:solidFill>
                </a:rPr>
                <a:t>ay</a:t>
              </a:r>
              <a:r>
                <a:rPr lang="en-GB" dirty="0">
                  <a:solidFill>
                    <a:sysClr val="windowText" lastClr="000000"/>
                  </a:solidFill>
                </a:rPr>
                <a:t>’, ‘m</a:t>
              </a:r>
              <a:r>
                <a:rPr lang="en-GB" dirty="0">
                  <a:solidFill>
                    <a:srgbClr val="F9B000"/>
                  </a:solidFill>
                </a:rPr>
                <a:t>a</a:t>
              </a:r>
              <a:r>
                <a:rPr lang="en-GB" dirty="0">
                  <a:solidFill>
                    <a:sysClr val="windowText" lastClr="000000"/>
                  </a:solidFill>
                </a:rPr>
                <a:t>k</a:t>
              </a:r>
              <a:r>
                <a:rPr lang="en-GB" dirty="0">
                  <a:solidFill>
                    <a:srgbClr val="F9B000"/>
                  </a:solidFill>
                </a:rPr>
                <a:t>e</a:t>
              </a:r>
              <a:r>
                <a:rPr lang="en-GB" dirty="0">
                  <a:solidFill>
                    <a:sysClr val="windowText" lastClr="000000"/>
                  </a:solidFill>
                </a:rPr>
                <a:t>’, ‘f</a:t>
              </a:r>
              <a:r>
                <a:rPr lang="en-GB" dirty="0">
                  <a:solidFill>
                    <a:srgbClr val="F9B000"/>
                  </a:solidFill>
                </a:rPr>
                <a:t>ai</a:t>
              </a:r>
              <a:r>
                <a:rPr lang="en-GB" dirty="0">
                  <a:solidFill>
                    <a:sysClr val="windowText" lastClr="000000"/>
                  </a:solidFill>
                </a:rPr>
                <a:t>l’, ‘gr</a:t>
              </a:r>
              <a:r>
                <a:rPr lang="en-GB" dirty="0">
                  <a:solidFill>
                    <a:srgbClr val="F9B000"/>
                  </a:solidFill>
                </a:rPr>
                <a:t>ea</a:t>
              </a:r>
              <a:r>
                <a:rPr lang="en-GB" dirty="0">
                  <a:solidFill>
                    <a:sysClr val="windowText" lastClr="000000"/>
                  </a:solidFill>
                </a:rPr>
                <a:t>t’, ‘sl</a:t>
              </a:r>
              <a:r>
                <a:rPr lang="en-GB" dirty="0">
                  <a:solidFill>
                    <a:srgbClr val="F9B000"/>
                  </a:solidFill>
                </a:rPr>
                <a:t>eigh</a:t>
              </a:r>
              <a:r>
                <a:rPr lang="en-GB" dirty="0">
                  <a:solidFill>
                    <a:sysClr val="windowText" lastClr="000000"/>
                  </a:solidFill>
                </a:rPr>
                <a:t>’ and ‘l</a:t>
              </a:r>
              <a:r>
                <a:rPr lang="en-GB" dirty="0">
                  <a:solidFill>
                    <a:srgbClr val="F9B000"/>
                  </a:solidFill>
                </a:rPr>
                <a:t>a</a:t>
              </a:r>
              <a:r>
                <a:rPr lang="en-GB" dirty="0">
                  <a:solidFill>
                    <a:sysClr val="windowText" lastClr="000000"/>
                  </a:solidFill>
                </a:rPr>
                <a:t>dy’.</a:t>
              </a:r>
            </a:p>
          </p:txBody>
        </p:sp>
      </p:grpSp>
      <p:grpSp>
        <p:nvGrpSpPr>
          <p:cNvPr id="32" name="Group 31">
            <a:extLst>
              <a:ext uri="{FF2B5EF4-FFF2-40B4-BE49-F238E27FC236}">
                <a16:creationId xmlns:a16="http://schemas.microsoft.com/office/drawing/2014/main" id="{5BE64167-ED6D-764B-F904-F332F0B1541C}"/>
              </a:ext>
            </a:extLst>
          </p:cNvPr>
          <p:cNvGrpSpPr/>
          <p:nvPr/>
        </p:nvGrpSpPr>
        <p:grpSpPr>
          <a:xfrm>
            <a:off x="962642" y="5333094"/>
            <a:ext cx="7163441" cy="646331"/>
            <a:chOff x="962642" y="5333094"/>
            <a:chExt cx="7163441" cy="646331"/>
          </a:xfrm>
        </p:grpSpPr>
        <p:sp>
          <p:nvSpPr>
            <p:cNvPr id="31" name="Rectangle: Rounded Corners 30">
              <a:extLst>
                <a:ext uri="{FF2B5EF4-FFF2-40B4-BE49-F238E27FC236}">
                  <a16:creationId xmlns:a16="http://schemas.microsoft.com/office/drawing/2014/main" id="{BA6D495C-FF26-0762-1E35-31E68BCBACA3}"/>
                </a:ext>
              </a:extLst>
            </p:cNvPr>
            <p:cNvSpPr/>
            <p:nvPr/>
          </p:nvSpPr>
          <p:spPr>
            <a:xfrm>
              <a:off x="1010087" y="5378031"/>
              <a:ext cx="1274342" cy="301925"/>
            </a:xfrm>
            <a:prstGeom prst="roundRect">
              <a:avLst/>
            </a:prstGeom>
            <a:solidFill>
              <a:srgbClr val="CA095B">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TextBox 25">
              <a:extLst>
                <a:ext uri="{FF2B5EF4-FFF2-40B4-BE49-F238E27FC236}">
                  <a16:creationId xmlns:a16="http://schemas.microsoft.com/office/drawing/2014/main" id="{80370ED2-DF66-E4DE-55C4-AAB5E13B2AF9}"/>
                </a:ext>
              </a:extLst>
            </p:cNvPr>
            <p:cNvSpPr txBox="1"/>
            <p:nvPr/>
          </p:nvSpPr>
          <p:spPr>
            <a:xfrm>
              <a:off x="962642" y="5333094"/>
              <a:ext cx="7163441" cy="646331"/>
            </a:xfrm>
            <a:prstGeom prst="rect">
              <a:avLst/>
            </a:prstGeom>
            <a:noFill/>
          </p:spPr>
          <p:txBody>
            <a:bodyPr wrap="square">
              <a:spAutoFit/>
            </a:bodyPr>
            <a:lstStyle/>
            <a:p>
              <a:r>
                <a:rPr lang="en-GB" b="1" dirty="0">
                  <a:solidFill>
                    <a:srgbClr val="CA095B"/>
                  </a:solidFill>
                </a:rPr>
                <a:t>segmenting</a:t>
              </a:r>
              <a:r>
                <a:rPr lang="en-GB" dirty="0">
                  <a:solidFill>
                    <a:sysClr val="windowText" lastClr="000000"/>
                  </a:solidFill>
                </a:rPr>
                <a:t> – Breaking a word into its constituent sounds in order to spell them, e.g. ‘frog, f – r – o – g’.</a:t>
              </a:r>
            </a:p>
          </p:txBody>
        </p:sp>
      </p:grpSp>
    </p:spTree>
    <p:extLst>
      <p:ext uri="{BB962C8B-B14F-4D97-AF65-F5344CB8AC3E}">
        <p14:creationId xmlns:p14="http://schemas.microsoft.com/office/powerpoint/2010/main" val="13158579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500"/>
                                        <p:tgtEl>
                                          <p:spTgt spid="3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4"/>
                                        </p:tgtEl>
                                        <p:attrNameLst>
                                          <p:attrName>style.visibility</p:attrName>
                                        </p:attrNameLst>
                                      </p:cBhvr>
                                      <p:to>
                                        <p:strVal val="visible"/>
                                      </p:to>
                                    </p:set>
                                    <p:animEffect transition="in" filter="fade">
                                      <p:cBhvr>
                                        <p:cTn id="12" dur="500"/>
                                        <p:tgtEl>
                                          <p:spTgt spid="3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3"/>
                                        </p:tgtEl>
                                        <p:attrNameLst>
                                          <p:attrName>style.visibility</p:attrName>
                                        </p:attrNameLst>
                                      </p:cBhvr>
                                      <p:to>
                                        <p:strVal val="visible"/>
                                      </p:to>
                                    </p:set>
                                    <p:animEffect transition="in" filter="fade">
                                      <p:cBhvr>
                                        <p:cTn id="17" dur="500"/>
                                        <p:tgtEl>
                                          <p:spTgt spid="33"/>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5"/>
                                        </p:tgtEl>
                                        <p:attrNameLst>
                                          <p:attrName>style.visibility</p:attrName>
                                        </p:attrNameLst>
                                      </p:cBhvr>
                                      <p:to>
                                        <p:strVal val="visible"/>
                                      </p:to>
                                    </p:set>
                                    <p:animEffect transition="in" filter="fade">
                                      <p:cBhvr>
                                        <p:cTn id="22" dur="500"/>
                                        <p:tgtEl>
                                          <p:spTgt spid="35"/>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2"/>
                                        </p:tgtEl>
                                        <p:attrNameLst>
                                          <p:attrName>style.visibility</p:attrName>
                                        </p:attrNameLst>
                                      </p:cBhvr>
                                      <p:to>
                                        <p:strVal val="visible"/>
                                      </p:to>
                                    </p:set>
                                    <p:animEffect transition="in" filter="fade">
                                      <p:cBhvr>
                                        <p:cTn id="27"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a:extLst>
              <a:ext uri="{FF2B5EF4-FFF2-40B4-BE49-F238E27FC236}">
                <a16:creationId xmlns:a16="http://schemas.microsoft.com/office/drawing/2014/main" id="{3A910AC7-E234-7E93-AD8C-550C1FDE96D5}"/>
              </a:ext>
            </a:extLst>
          </p:cNvPr>
          <p:cNvSpPr/>
          <p:nvPr/>
        </p:nvSpPr>
        <p:spPr>
          <a:xfrm>
            <a:off x="1745990" y="189374"/>
            <a:ext cx="5652020" cy="854246"/>
          </a:xfrm>
          <a:prstGeom prst="roundRect">
            <a:avLst/>
          </a:prstGeom>
          <a:solidFill>
            <a:schemeClr val="bg1"/>
          </a:solidFill>
          <a:ln w="28575">
            <a:solidFill>
              <a:srgbClr val="0076B0"/>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3600" b="1" dirty="0">
                <a:solidFill>
                  <a:sysClr val="windowText" lastClr="000000"/>
                </a:solidFill>
              </a:rPr>
              <a:t>What Is Phonics?</a:t>
            </a:r>
          </a:p>
        </p:txBody>
      </p:sp>
      <p:grpSp>
        <p:nvGrpSpPr>
          <p:cNvPr id="2" name="Group 1">
            <a:extLst>
              <a:ext uri="{FF2B5EF4-FFF2-40B4-BE49-F238E27FC236}">
                <a16:creationId xmlns:a16="http://schemas.microsoft.com/office/drawing/2014/main" id="{7BAE1174-5956-224E-DD79-EAF8321DB7BC}"/>
              </a:ext>
            </a:extLst>
          </p:cNvPr>
          <p:cNvGrpSpPr/>
          <p:nvPr/>
        </p:nvGrpSpPr>
        <p:grpSpPr>
          <a:xfrm>
            <a:off x="6208096" y="1454904"/>
            <a:ext cx="1965873" cy="2046342"/>
            <a:chOff x="6349266" y="1406634"/>
            <a:chExt cx="1965873" cy="2046342"/>
          </a:xfrm>
        </p:grpSpPr>
        <p:sp>
          <p:nvSpPr>
            <p:cNvPr id="9" name="Oval 8">
              <a:extLst>
                <a:ext uri="{FF2B5EF4-FFF2-40B4-BE49-F238E27FC236}">
                  <a16:creationId xmlns:a16="http://schemas.microsoft.com/office/drawing/2014/main" id="{E47366F0-06A8-F8D5-4B1E-5B723A7A15A7}"/>
                </a:ext>
              </a:extLst>
            </p:cNvPr>
            <p:cNvSpPr/>
            <p:nvPr/>
          </p:nvSpPr>
          <p:spPr>
            <a:xfrm>
              <a:off x="6480881" y="1512676"/>
              <a:ext cx="1834258" cy="1834258"/>
            </a:xfrm>
            <a:prstGeom prst="ellipse">
              <a:avLst/>
            </a:prstGeom>
            <a:solidFill>
              <a:srgbClr val="7FC3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8382641A-2745-879E-4ABC-27F9714E326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6349266" y="1406634"/>
              <a:ext cx="1576968" cy="2046342"/>
            </a:xfrm>
            <a:prstGeom prst="rect">
              <a:avLst/>
            </a:prstGeom>
          </p:spPr>
        </p:pic>
      </p:grpSp>
      <p:grpSp>
        <p:nvGrpSpPr>
          <p:cNvPr id="4" name="Group 3">
            <a:extLst>
              <a:ext uri="{FF2B5EF4-FFF2-40B4-BE49-F238E27FC236}">
                <a16:creationId xmlns:a16="http://schemas.microsoft.com/office/drawing/2014/main" id="{745EA4E9-8AE4-13BB-AFA9-7B81758640BC}"/>
              </a:ext>
            </a:extLst>
          </p:cNvPr>
          <p:cNvGrpSpPr/>
          <p:nvPr/>
        </p:nvGrpSpPr>
        <p:grpSpPr>
          <a:xfrm>
            <a:off x="4917225" y="3825613"/>
            <a:ext cx="2939822" cy="2245998"/>
            <a:chOff x="4754425" y="3815990"/>
            <a:chExt cx="3171809" cy="2423234"/>
          </a:xfrm>
        </p:grpSpPr>
        <p:sp>
          <p:nvSpPr>
            <p:cNvPr id="8" name="Oval 7">
              <a:extLst>
                <a:ext uri="{FF2B5EF4-FFF2-40B4-BE49-F238E27FC236}">
                  <a16:creationId xmlns:a16="http://schemas.microsoft.com/office/drawing/2014/main" id="{57936DE5-51BC-2DE4-9DDA-2DDF8573220C}"/>
                </a:ext>
              </a:extLst>
            </p:cNvPr>
            <p:cNvSpPr/>
            <p:nvPr/>
          </p:nvSpPr>
          <p:spPr>
            <a:xfrm>
              <a:off x="5251948" y="3815990"/>
              <a:ext cx="2423234" cy="2423234"/>
            </a:xfrm>
            <a:prstGeom prst="ellipse">
              <a:avLst/>
            </a:prstGeom>
            <a:solidFill>
              <a:srgbClr val="7FC3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a:extLst>
                <a:ext uri="{FF2B5EF4-FFF2-40B4-BE49-F238E27FC236}">
                  <a16:creationId xmlns:a16="http://schemas.microsoft.com/office/drawing/2014/main" id="{8ADF0B88-0F8B-D339-BF69-2202BC3A010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4754425" y="4070629"/>
              <a:ext cx="3171809" cy="2048675"/>
            </a:xfrm>
            <a:prstGeom prst="rect">
              <a:avLst/>
            </a:prstGeom>
          </p:spPr>
        </p:pic>
      </p:grpSp>
      <p:sp>
        <p:nvSpPr>
          <p:cNvPr id="10" name="Text Box">
            <a:extLst>
              <a:ext uri="{FF2B5EF4-FFF2-40B4-BE49-F238E27FC236}">
                <a16:creationId xmlns:a16="http://schemas.microsoft.com/office/drawing/2014/main" id="{DD931E60-7D12-A12D-1105-49BC7FFA09A5}"/>
              </a:ext>
            </a:extLst>
          </p:cNvPr>
          <p:cNvSpPr/>
          <p:nvPr/>
        </p:nvSpPr>
        <p:spPr>
          <a:xfrm>
            <a:off x="828861" y="1339032"/>
            <a:ext cx="2631829" cy="547779"/>
          </a:xfrm>
          <a:prstGeom prst="roundRect">
            <a:avLst/>
          </a:prstGeom>
          <a:solidFill>
            <a:schemeClr val="bg1"/>
          </a:solidFill>
          <a:ln w="28575">
            <a:solidFill>
              <a:srgbClr val="47B1E5"/>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solidFill>
                  <a:sysClr val="windowText" lastClr="000000"/>
                </a:solidFill>
              </a:rPr>
              <a:t>reading and spelling </a:t>
            </a:r>
          </a:p>
        </p:txBody>
      </p:sp>
      <p:sp>
        <p:nvSpPr>
          <p:cNvPr id="11" name="Text Box">
            <a:extLst>
              <a:ext uri="{FF2B5EF4-FFF2-40B4-BE49-F238E27FC236}">
                <a16:creationId xmlns:a16="http://schemas.microsoft.com/office/drawing/2014/main" id="{8F38E952-9596-B290-35CE-C47391BBD33D}"/>
              </a:ext>
            </a:extLst>
          </p:cNvPr>
          <p:cNvSpPr/>
          <p:nvPr/>
        </p:nvSpPr>
        <p:spPr>
          <a:xfrm>
            <a:off x="828861" y="2067489"/>
            <a:ext cx="4193930" cy="547779"/>
          </a:xfrm>
          <a:prstGeom prst="roundRect">
            <a:avLst/>
          </a:prstGeom>
          <a:solidFill>
            <a:schemeClr val="bg1"/>
          </a:solidFill>
          <a:ln w="28575">
            <a:solidFill>
              <a:srgbClr val="47B1E5"/>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solidFill>
                  <a:sysClr val="windowText" lastClr="000000"/>
                </a:solidFill>
              </a:rPr>
              <a:t>hearing, recognising and using sounds</a:t>
            </a:r>
          </a:p>
        </p:txBody>
      </p:sp>
      <p:sp>
        <p:nvSpPr>
          <p:cNvPr id="12" name="Text Box">
            <a:extLst>
              <a:ext uri="{FF2B5EF4-FFF2-40B4-BE49-F238E27FC236}">
                <a16:creationId xmlns:a16="http://schemas.microsoft.com/office/drawing/2014/main" id="{17259B9A-010F-FDEA-BBFA-BC3E56383125}"/>
              </a:ext>
            </a:extLst>
          </p:cNvPr>
          <p:cNvSpPr/>
          <p:nvPr/>
        </p:nvSpPr>
        <p:spPr>
          <a:xfrm>
            <a:off x="828861" y="2795946"/>
            <a:ext cx="2736606" cy="547779"/>
          </a:xfrm>
          <a:prstGeom prst="roundRect">
            <a:avLst/>
          </a:prstGeom>
          <a:solidFill>
            <a:schemeClr val="bg1"/>
          </a:solidFill>
          <a:ln w="28575">
            <a:solidFill>
              <a:srgbClr val="47B1E5"/>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solidFill>
                  <a:sysClr val="windowText" lastClr="000000"/>
                </a:solidFill>
              </a:rPr>
              <a:t>routine and familiarity</a:t>
            </a:r>
          </a:p>
        </p:txBody>
      </p:sp>
      <p:sp>
        <p:nvSpPr>
          <p:cNvPr id="13" name="Text Box">
            <a:extLst>
              <a:ext uri="{FF2B5EF4-FFF2-40B4-BE49-F238E27FC236}">
                <a16:creationId xmlns:a16="http://schemas.microsoft.com/office/drawing/2014/main" id="{11EFEC4E-F880-A9F5-B51F-991AA07C8F6B}"/>
              </a:ext>
            </a:extLst>
          </p:cNvPr>
          <p:cNvSpPr/>
          <p:nvPr/>
        </p:nvSpPr>
        <p:spPr>
          <a:xfrm>
            <a:off x="828861" y="3524403"/>
            <a:ext cx="4193931" cy="854246"/>
          </a:xfrm>
          <a:prstGeom prst="roundRect">
            <a:avLst/>
          </a:prstGeom>
          <a:solidFill>
            <a:schemeClr val="bg1"/>
          </a:solidFill>
          <a:ln w="28575">
            <a:solidFill>
              <a:srgbClr val="47B1E5"/>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solidFill>
                  <a:sysClr val="windowText" lastClr="000000"/>
                </a:solidFill>
              </a:rPr>
              <a:t>focus on breaking down and building up words (segmenting and blending)</a:t>
            </a:r>
          </a:p>
        </p:txBody>
      </p:sp>
      <p:sp>
        <p:nvSpPr>
          <p:cNvPr id="14" name="Text Box">
            <a:extLst>
              <a:ext uri="{FF2B5EF4-FFF2-40B4-BE49-F238E27FC236}">
                <a16:creationId xmlns:a16="http://schemas.microsoft.com/office/drawing/2014/main" id="{8403ABF2-13A5-0B9F-3C8C-2001D2FC0B44}"/>
              </a:ext>
            </a:extLst>
          </p:cNvPr>
          <p:cNvSpPr/>
          <p:nvPr/>
        </p:nvSpPr>
        <p:spPr>
          <a:xfrm>
            <a:off x="828861" y="4559326"/>
            <a:ext cx="3612104" cy="547779"/>
          </a:xfrm>
          <a:prstGeom prst="roundRect">
            <a:avLst/>
          </a:prstGeom>
          <a:solidFill>
            <a:schemeClr val="bg1"/>
          </a:solidFill>
          <a:ln w="28575">
            <a:solidFill>
              <a:srgbClr val="47B1E5"/>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solidFill>
                  <a:sysClr val="windowText" lastClr="000000"/>
                </a:solidFill>
              </a:rPr>
              <a:t>tricky/common exception words</a:t>
            </a:r>
          </a:p>
        </p:txBody>
      </p:sp>
    </p:spTree>
    <p:extLst>
      <p:ext uri="{BB962C8B-B14F-4D97-AF65-F5344CB8AC3E}">
        <p14:creationId xmlns:p14="http://schemas.microsoft.com/office/powerpoint/2010/main" val="27054229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500"/>
                                        <p:tgtEl>
                                          <p:spTgt spid="10"/>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500"/>
                                        <p:tgtEl>
                                          <p:spTgt spid="11"/>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fade">
                                      <p:cBhvr>
                                        <p:cTn id="26" dur="500"/>
                                        <p:tgtEl>
                                          <p:spTgt spid="12"/>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fade">
                                      <p:cBhvr>
                                        <p:cTn id="31" dur="500"/>
                                        <p:tgtEl>
                                          <p:spTgt spid="13"/>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 Box">
            <a:extLst>
              <a:ext uri="{FF2B5EF4-FFF2-40B4-BE49-F238E27FC236}">
                <a16:creationId xmlns:a16="http://schemas.microsoft.com/office/drawing/2014/main" id="{6FB66746-C596-F286-330C-D0500DCB93B9}"/>
              </a:ext>
            </a:extLst>
          </p:cNvPr>
          <p:cNvSpPr/>
          <p:nvPr/>
        </p:nvSpPr>
        <p:spPr>
          <a:xfrm>
            <a:off x="2353946" y="1949959"/>
            <a:ext cx="4819475" cy="547779"/>
          </a:xfrm>
          <a:prstGeom prst="roundRect">
            <a:avLst/>
          </a:prstGeom>
          <a:solidFill>
            <a:schemeClr val="bg1"/>
          </a:solidFill>
          <a:ln w="28575">
            <a:solidFill>
              <a:srgbClr val="0076B0"/>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solidFill>
                  <a:sysClr val="windowText" lastClr="000000"/>
                </a:solidFill>
              </a:rPr>
              <a:t>Phase One - nursery/F1 and/or reception/F2</a:t>
            </a:r>
          </a:p>
        </p:txBody>
      </p:sp>
      <p:pic>
        <p:nvPicPr>
          <p:cNvPr id="28" name="Picture 27">
            <a:extLst>
              <a:ext uri="{FF2B5EF4-FFF2-40B4-BE49-F238E27FC236}">
                <a16:creationId xmlns:a16="http://schemas.microsoft.com/office/drawing/2014/main" id="{F14DDC71-5A6A-E9C0-64E5-37B90E4039C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31249" y="1957971"/>
            <a:ext cx="2519238" cy="1919240"/>
          </a:xfrm>
          <a:prstGeom prst="rect">
            <a:avLst/>
          </a:prstGeom>
        </p:spPr>
      </p:pic>
      <p:sp>
        <p:nvSpPr>
          <p:cNvPr id="5" name="Text Box">
            <a:extLst>
              <a:ext uri="{FF2B5EF4-FFF2-40B4-BE49-F238E27FC236}">
                <a16:creationId xmlns:a16="http://schemas.microsoft.com/office/drawing/2014/main" id="{3A910AC7-E234-7E93-AD8C-550C1FDE96D5}"/>
              </a:ext>
            </a:extLst>
          </p:cNvPr>
          <p:cNvSpPr/>
          <p:nvPr/>
        </p:nvSpPr>
        <p:spPr>
          <a:xfrm>
            <a:off x="1513300" y="189238"/>
            <a:ext cx="6111057" cy="854246"/>
          </a:xfrm>
          <a:prstGeom prst="roundRect">
            <a:avLst/>
          </a:prstGeom>
          <a:solidFill>
            <a:schemeClr val="bg1"/>
          </a:solidFill>
          <a:ln w="28575">
            <a:solidFill>
              <a:srgbClr val="0076B0"/>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3600" b="1" dirty="0">
                <a:solidFill>
                  <a:sysClr val="windowText" lastClr="000000"/>
                </a:solidFill>
              </a:rPr>
              <a:t>The Progression of Phonics</a:t>
            </a:r>
          </a:p>
        </p:txBody>
      </p:sp>
      <p:sp>
        <p:nvSpPr>
          <p:cNvPr id="20" name="Text Box">
            <a:extLst>
              <a:ext uri="{FF2B5EF4-FFF2-40B4-BE49-F238E27FC236}">
                <a16:creationId xmlns:a16="http://schemas.microsoft.com/office/drawing/2014/main" id="{1315467E-0C99-B97D-BC45-F9F071B6F1AF}"/>
              </a:ext>
            </a:extLst>
          </p:cNvPr>
          <p:cNvSpPr/>
          <p:nvPr/>
        </p:nvSpPr>
        <p:spPr>
          <a:xfrm>
            <a:off x="2804881" y="2616836"/>
            <a:ext cx="4026757" cy="547779"/>
          </a:xfrm>
          <a:prstGeom prst="roundRect">
            <a:avLst/>
          </a:prstGeom>
          <a:solidFill>
            <a:schemeClr val="bg1"/>
          </a:solidFill>
          <a:ln w="28575">
            <a:solidFill>
              <a:srgbClr val="0076B0"/>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solidFill>
                  <a:sysClr val="windowText" lastClr="000000"/>
                </a:solidFill>
              </a:rPr>
              <a:t>Phase Two - reception/F2</a:t>
            </a:r>
          </a:p>
        </p:txBody>
      </p:sp>
      <p:pic>
        <p:nvPicPr>
          <p:cNvPr id="26" name="Picture 25">
            <a:extLst>
              <a:ext uri="{FF2B5EF4-FFF2-40B4-BE49-F238E27FC236}">
                <a16:creationId xmlns:a16="http://schemas.microsoft.com/office/drawing/2014/main" id="{593764C7-4664-9955-9683-4AF6F1004CF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52292" y="3152555"/>
            <a:ext cx="2315437" cy="2762246"/>
          </a:xfrm>
          <a:prstGeom prst="rect">
            <a:avLst/>
          </a:prstGeom>
        </p:spPr>
      </p:pic>
      <p:sp>
        <p:nvSpPr>
          <p:cNvPr id="21" name="Text Box">
            <a:extLst>
              <a:ext uri="{FF2B5EF4-FFF2-40B4-BE49-F238E27FC236}">
                <a16:creationId xmlns:a16="http://schemas.microsoft.com/office/drawing/2014/main" id="{F5B4E1CA-538D-1C57-51AE-FEDF0FFAB718}"/>
              </a:ext>
            </a:extLst>
          </p:cNvPr>
          <p:cNvSpPr/>
          <p:nvPr/>
        </p:nvSpPr>
        <p:spPr>
          <a:xfrm>
            <a:off x="2804880" y="3283713"/>
            <a:ext cx="4026757" cy="547779"/>
          </a:xfrm>
          <a:prstGeom prst="roundRect">
            <a:avLst/>
          </a:prstGeom>
          <a:solidFill>
            <a:schemeClr val="bg1"/>
          </a:solidFill>
          <a:ln w="28575">
            <a:solidFill>
              <a:srgbClr val="0076B0"/>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solidFill>
                  <a:sysClr val="windowText" lastClr="000000"/>
                </a:solidFill>
              </a:rPr>
              <a:t>Phase Three - reception/F2</a:t>
            </a:r>
          </a:p>
        </p:txBody>
      </p:sp>
      <p:sp>
        <p:nvSpPr>
          <p:cNvPr id="22" name="Text Box">
            <a:extLst>
              <a:ext uri="{FF2B5EF4-FFF2-40B4-BE49-F238E27FC236}">
                <a16:creationId xmlns:a16="http://schemas.microsoft.com/office/drawing/2014/main" id="{5F612CF4-84E9-598C-F788-FF3B3B0798A2}"/>
              </a:ext>
            </a:extLst>
          </p:cNvPr>
          <p:cNvSpPr/>
          <p:nvPr/>
        </p:nvSpPr>
        <p:spPr>
          <a:xfrm>
            <a:off x="2423879" y="3950590"/>
            <a:ext cx="4026757" cy="547779"/>
          </a:xfrm>
          <a:prstGeom prst="roundRect">
            <a:avLst/>
          </a:prstGeom>
          <a:solidFill>
            <a:schemeClr val="bg1"/>
          </a:solidFill>
          <a:ln w="28575">
            <a:solidFill>
              <a:srgbClr val="0076B0"/>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solidFill>
                  <a:sysClr val="windowText" lastClr="000000"/>
                </a:solidFill>
              </a:rPr>
              <a:t>Phase Four - reception/F2</a:t>
            </a:r>
          </a:p>
        </p:txBody>
      </p:sp>
      <p:sp>
        <p:nvSpPr>
          <p:cNvPr id="23" name="Text Box">
            <a:extLst>
              <a:ext uri="{FF2B5EF4-FFF2-40B4-BE49-F238E27FC236}">
                <a16:creationId xmlns:a16="http://schemas.microsoft.com/office/drawing/2014/main" id="{25B3919F-4103-DDEF-4351-812CB420917E}"/>
              </a:ext>
            </a:extLst>
          </p:cNvPr>
          <p:cNvSpPr/>
          <p:nvPr/>
        </p:nvSpPr>
        <p:spPr>
          <a:xfrm>
            <a:off x="2423879" y="4617467"/>
            <a:ext cx="4026757" cy="547779"/>
          </a:xfrm>
          <a:prstGeom prst="roundRect">
            <a:avLst/>
          </a:prstGeom>
          <a:solidFill>
            <a:schemeClr val="bg1"/>
          </a:solidFill>
          <a:ln w="28575">
            <a:solidFill>
              <a:srgbClr val="0076B0"/>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solidFill>
                  <a:sysClr val="windowText" lastClr="000000"/>
                </a:solidFill>
              </a:rPr>
              <a:t>Phase Five - year 1</a:t>
            </a:r>
          </a:p>
        </p:txBody>
      </p:sp>
      <p:sp>
        <p:nvSpPr>
          <p:cNvPr id="24" name="Text Box">
            <a:extLst>
              <a:ext uri="{FF2B5EF4-FFF2-40B4-BE49-F238E27FC236}">
                <a16:creationId xmlns:a16="http://schemas.microsoft.com/office/drawing/2014/main" id="{8B59B32A-9DEE-8FF8-0802-EC326C48E01A}"/>
              </a:ext>
            </a:extLst>
          </p:cNvPr>
          <p:cNvSpPr/>
          <p:nvPr/>
        </p:nvSpPr>
        <p:spPr>
          <a:xfrm>
            <a:off x="2423879" y="5284345"/>
            <a:ext cx="4026757" cy="547779"/>
          </a:xfrm>
          <a:prstGeom prst="roundRect">
            <a:avLst/>
          </a:prstGeom>
          <a:solidFill>
            <a:schemeClr val="bg1"/>
          </a:solidFill>
          <a:ln w="28575">
            <a:solidFill>
              <a:srgbClr val="0076B0"/>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solidFill>
                  <a:sysClr val="windowText" lastClr="000000"/>
                </a:solidFill>
              </a:rPr>
              <a:t>Phase Six - year 2</a:t>
            </a:r>
          </a:p>
        </p:txBody>
      </p:sp>
    </p:spTree>
    <p:extLst>
      <p:ext uri="{BB962C8B-B14F-4D97-AF65-F5344CB8AC3E}">
        <p14:creationId xmlns:p14="http://schemas.microsoft.com/office/powerpoint/2010/main" val="26933481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500"/>
                                        <p:tgtEl>
                                          <p:spTgt spid="28"/>
                                        </p:tgtEl>
                                      </p:cBhvr>
                                    </p:animEffect>
                                  </p:childTnLst>
                                </p:cTn>
                              </p:par>
                              <p:par>
                                <p:cTn id="8" presetID="10" presetClass="entr" presetSubtype="0" fill="hold" nodeType="withEffect">
                                  <p:stCondLst>
                                    <p:cond delay="500"/>
                                  </p:stCondLst>
                                  <p:childTnLst>
                                    <p:set>
                                      <p:cBhvr>
                                        <p:cTn id="9" dur="1" fill="hold">
                                          <p:stCondLst>
                                            <p:cond delay="0"/>
                                          </p:stCondLst>
                                        </p:cTn>
                                        <p:tgtEl>
                                          <p:spTgt spid="26"/>
                                        </p:tgtEl>
                                        <p:attrNameLst>
                                          <p:attrName>style.visibility</p:attrName>
                                        </p:attrNameLst>
                                      </p:cBhvr>
                                      <p:to>
                                        <p:strVal val="visible"/>
                                      </p:to>
                                    </p:set>
                                    <p:animEffect transition="in" filter="fade">
                                      <p:cBhvr>
                                        <p:cTn id="10" dur="500"/>
                                        <p:tgtEl>
                                          <p:spTgt spid="26"/>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9"/>
                                        </p:tgtEl>
                                        <p:attrNameLst>
                                          <p:attrName>style.visibility</p:attrName>
                                        </p:attrNameLst>
                                      </p:cBhvr>
                                      <p:to>
                                        <p:strVal val="visible"/>
                                      </p:to>
                                    </p:set>
                                    <p:animEffect transition="in" filter="fade">
                                      <p:cBhvr>
                                        <p:cTn id="15" dur="500"/>
                                        <p:tgtEl>
                                          <p:spTgt spid="19"/>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0"/>
                                        </p:tgtEl>
                                        <p:attrNameLst>
                                          <p:attrName>style.visibility</p:attrName>
                                        </p:attrNameLst>
                                      </p:cBhvr>
                                      <p:to>
                                        <p:strVal val="visible"/>
                                      </p:to>
                                    </p:set>
                                    <p:animEffect transition="in" filter="fade">
                                      <p:cBhvr>
                                        <p:cTn id="20" dur="500"/>
                                        <p:tgtEl>
                                          <p:spTgt spid="20"/>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21"/>
                                        </p:tgtEl>
                                        <p:attrNameLst>
                                          <p:attrName>style.visibility</p:attrName>
                                        </p:attrNameLst>
                                      </p:cBhvr>
                                      <p:to>
                                        <p:strVal val="visible"/>
                                      </p:to>
                                    </p:set>
                                    <p:animEffect transition="in" filter="fade">
                                      <p:cBhvr>
                                        <p:cTn id="25" dur="500"/>
                                        <p:tgtEl>
                                          <p:spTgt spid="21"/>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22"/>
                                        </p:tgtEl>
                                        <p:attrNameLst>
                                          <p:attrName>style.visibility</p:attrName>
                                        </p:attrNameLst>
                                      </p:cBhvr>
                                      <p:to>
                                        <p:strVal val="visible"/>
                                      </p:to>
                                    </p:set>
                                    <p:animEffect transition="in" filter="fade">
                                      <p:cBhvr>
                                        <p:cTn id="30" dur="500"/>
                                        <p:tgtEl>
                                          <p:spTgt spid="22"/>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23"/>
                                        </p:tgtEl>
                                        <p:attrNameLst>
                                          <p:attrName>style.visibility</p:attrName>
                                        </p:attrNameLst>
                                      </p:cBhvr>
                                      <p:to>
                                        <p:strVal val="visible"/>
                                      </p:to>
                                    </p:set>
                                    <p:animEffect transition="in" filter="fade">
                                      <p:cBhvr>
                                        <p:cTn id="35" dur="500"/>
                                        <p:tgtEl>
                                          <p:spTgt spid="23"/>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grpId="0" nodeType="clickEffect">
                                  <p:stCondLst>
                                    <p:cond delay="0"/>
                                  </p:stCondLst>
                                  <p:childTnLst>
                                    <p:set>
                                      <p:cBhvr>
                                        <p:cTn id="39" dur="1" fill="hold">
                                          <p:stCondLst>
                                            <p:cond delay="0"/>
                                          </p:stCondLst>
                                        </p:cTn>
                                        <p:tgtEl>
                                          <p:spTgt spid="24"/>
                                        </p:tgtEl>
                                        <p:attrNameLst>
                                          <p:attrName>style.visibility</p:attrName>
                                        </p:attrNameLst>
                                      </p:cBhvr>
                                      <p:to>
                                        <p:strVal val="visible"/>
                                      </p:to>
                                    </p:set>
                                    <p:animEffect transition="in" filter="fade">
                                      <p:cBhvr>
                                        <p:cTn id="40"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1" grpId="0" animBg="1"/>
      <p:bldP spid="22" grpId="0" animBg="1"/>
      <p:bldP spid="23" grpId="0" animBg="1"/>
      <p:bldP spid="2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a:extLst>
              <a:ext uri="{FF2B5EF4-FFF2-40B4-BE49-F238E27FC236}">
                <a16:creationId xmlns:a16="http://schemas.microsoft.com/office/drawing/2014/main" id="{3A910AC7-E234-7E93-AD8C-550C1FDE96D5}"/>
              </a:ext>
            </a:extLst>
          </p:cNvPr>
          <p:cNvSpPr/>
          <p:nvPr/>
        </p:nvSpPr>
        <p:spPr>
          <a:xfrm>
            <a:off x="1745990" y="189374"/>
            <a:ext cx="5652020" cy="854246"/>
          </a:xfrm>
          <a:prstGeom prst="roundRect">
            <a:avLst/>
          </a:prstGeom>
          <a:solidFill>
            <a:schemeClr val="bg1"/>
          </a:solidFill>
          <a:ln w="28575">
            <a:solidFill>
              <a:srgbClr val="0076B0"/>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3600" b="1" dirty="0">
                <a:solidFill>
                  <a:sysClr val="windowText" lastClr="000000"/>
                </a:solidFill>
              </a:rPr>
              <a:t>Teaching Phonics</a:t>
            </a:r>
          </a:p>
        </p:txBody>
      </p:sp>
      <p:grpSp>
        <p:nvGrpSpPr>
          <p:cNvPr id="15" name="Group 14">
            <a:extLst>
              <a:ext uri="{FF2B5EF4-FFF2-40B4-BE49-F238E27FC236}">
                <a16:creationId xmlns:a16="http://schemas.microsoft.com/office/drawing/2014/main" id="{3A149DE0-1678-997B-C3BE-3600DEC9A513}"/>
              </a:ext>
            </a:extLst>
          </p:cNvPr>
          <p:cNvGrpSpPr/>
          <p:nvPr/>
        </p:nvGrpSpPr>
        <p:grpSpPr>
          <a:xfrm>
            <a:off x="7122012" y="2449808"/>
            <a:ext cx="1099725" cy="1099725"/>
            <a:chOff x="2808379" y="4801303"/>
            <a:chExt cx="1244881" cy="1244881"/>
          </a:xfrm>
        </p:grpSpPr>
        <p:sp>
          <p:nvSpPr>
            <p:cNvPr id="24" name="Oval 23">
              <a:extLst>
                <a:ext uri="{FF2B5EF4-FFF2-40B4-BE49-F238E27FC236}">
                  <a16:creationId xmlns:a16="http://schemas.microsoft.com/office/drawing/2014/main" id="{02140BB9-B26C-B9BA-74AE-DF774B526BF6}"/>
                </a:ext>
              </a:extLst>
            </p:cNvPr>
            <p:cNvSpPr/>
            <p:nvPr/>
          </p:nvSpPr>
          <p:spPr>
            <a:xfrm>
              <a:off x="2808379" y="4801303"/>
              <a:ext cx="1244881" cy="1244881"/>
            </a:xfrm>
            <a:prstGeom prst="ellipse">
              <a:avLst/>
            </a:prstGeom>
            <a:solidFill>
              <a:srgbClr val="B9D3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155965AA-6AE6-81B7-CEB6-90AEC92B7B4F}"/>
                </a:ext>
              </a:extLst>
            </p:cNvPr>
            <p:cNvSpPr txBox="1"/>
            <p:nvPr/>
          </p:nvSpPr>
          <p:spPr>
            <a:xfrm>
              <a:off x="2874026" y="5224400"/>
              <a:ext cx="1113586" cy="369332"/>
            </a:xfrm>
            <a:prstGeom prst="rect">
              <a:avLst/>
            </a:prstGeom>
            <a:noFill/>
          </p:spPr>
          <p:txBody>
            <a:bodyPr wrap="square">
              <a:spAutoFit/>
            </a:bodyPr>
            <a:lstStyle/>
            <a:p>
              <a:pPr algn="ctr"/>
              <a:r>
                <a:rPr lang="en-GB" b="1" dirty="0"/>
                <a:t>Teach</a:t>
              </a:r>
            </a:p>
          </p:txBody>
        </p:sp>
      </p:grpSp>
      <p:grpSp>
        <p:nvGrpSpPr>
          <p:cNvPr id="16" name="Group 15">
            <a:extLst>
              <a:ext uri="{FF2B5EF4-FFF2-40B4-BE49-F238E27FC236}">
                <a16:creationId xmlns:a16="http://schemas.microsoft.com/office/drawing/2014/main" id="{C2DECBCC-EAF7-AFE9-0EEB-2FAA109F3341}"/>
              </a:ext>
            </a:extLst>
          </p:cNvPr>
          <p:cNvGrpSpPr/>
          <p:nvPr/>
        </p:nvGrpSpPr>
        <p:grpSpPr>
          <a:xfrm>
            <a:off x="7122013" y="3767117"/>
            <a:ext cx="1099725" cy="1099725"/>
            <a:chOff x="4653894" y="4801302"/>
            <a:chExt cx="1244881" cy="1244881"/>
          </a:xfrm>
        </p:grpSpPr>
        <p:sp>
          <p:nvSpPr>
            <p:cNvPr id="29" name="Oval 28">
              <a:extLst>
                <a:ext uri="{FF2B5EF4-FFF2-40B4-BE49-F238E27FC236}">
                  <a16:creationId xmlns:a16="http://schemas.microsoft.com/office/drawing/2014/main" id="{9C8C714F-7EE5-FC1B-1CC5-378AD6F51DF2}"/>
                </a:ext>
              </a:extLst>
            </p:cNvPr>
            <p:cNvSpPr/>
            <p:nvPr/>
          </p:nvSpPr>
          <p:spPr>
            <a:xfrm>
              <a:off x="4653894" y="4801302"/>
              <a:ext cx="1244881" cy="1244881"/>
            </a:xfrm>
            <a:prstGeom prst="ellipse">
              <a:avLst/>
            </a:prstGeom>
            <a:solidFill>
              <a:srgbClr val="007AC2">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9B9A357A-4BD5-C03A-C198-FC5FD044393C}"/>
                </a:ext>
              </a:extLst>
            </p:cNvPr>
            <p:cNvSpPr txBox="1"/>
            <p:nvPr/>
          </p:nvSpPr>
          <p:spPr>
            <a:xfrm>
              <a:off x="4664480" y="5224400"/>
              <a:ext cx="1179232" cy="418081"/>
            </a:xfrm>
            <a:prstGeom prst="rect">
              <a:avLst/>
            </a:prstGeom>
            <a:noFill/>
          </p:spPr>
          <p:txBody>
            <a:bodyPr wrap="square">
              <a:spAutoFit/>
            </a:bodyPr>
            <a:lstStyle/>
            <a:p>
              <a:pPr algn="ctr"/>
              <a:r>
                <a:rPr lang="en-GB" b="1" dirty="0"/>
                <a:t>Practise</a:t>
              </a:r>
            </a:p>
          </p:txBody>
        </p:sp>
      </p:grpSp>
      <p:grpSp>
        <p:nvGrpSpPr>
          <p:cNvPr id="18" name="Group 17">
            <a:extLst>
              <a:ext uri="{FF2B5EF4-FFF2-40B4-BE49-F238E27FC236}">
                <a16:creationId xmlns:a16="http://schemas.microsoft.com/office/drawing/2014/main" id="{362CAE3E-F543-7011-9DF9-8D9B4833315F}"/>
              </a:ext>
            </a:extLst>
          </p:cNvPr>
          <p:cNvGrpSpPr/>
          <p:nvPr/>
        </p:nvGrpSpPr>
        <p:grpSpPr>
          <a:xfrm>
            <a:off x="7122014" y="5070964"/>
            <a:ext cx="1099725" cy="1099725"/>
            <a:chOff x="6499409" y="4801301"/>
            <a:chExt cx="1244881" cy="1244881"/>
          </a:xfrm>
        </p:grpSpPr>
        <p:sp>
          <p:nvSpPr>
            <p:cNvPr id="4" name="Oval 3">
              <a:extLst>
                <a:ext uri="{FF2B5EF4-FFF2-40B4-BE49-F238E27FC236}">
                  <a16:creationId xmlns:a16="http://schemas.microsoft.com/office/drawing/2014/main" id="{8ABA8513-7CE9-4E2A-A21D-089999A69642}"/>
                </a:ext>
              </a:extLst>
            </p:cNvPr>
            <p:cNvSpPr/>
            <p:nvPr/>
          </p:nvSpPr>
          <p:spPr>
            <a:xfrm>
              <a:off x="6499409" y="4801301"/>
              <a:ext cx="1244881" cy="1244881"/>
            </a:xfrm>
            <a:prstGeom prst="ellipse">
              <a:avLst/>
            </a:prstGeom>
            <a:solidFill>
              <a:srgbClr val="EE73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a:extLst>
                <a:ext uri="{FF2B5EF4-FFF2-40B4-BE49-F238E27FC236}">
                  <a16:creationId xmlns:a16="http://schemas.microsoft.com/office/drawing/2014/main" id="{70F818FC-9376-A9CB-5C67-A26CF4B979F0}"/>
                </a:ext>
              </a:extLst>
            </p:cNvPr>
            <p:cNvSpPr txBox="1"/>
            <p:nvPr/>
          </p:nvSpPr>
          <p:spPr>
            <a:xfrm>
              <a:off x="6565056" y="5191364"/>
              <a:ext cx="1113586" cy="369332"/>
            </a:xfrm>
            <a:prstGeom prst="rect">
              <a:avLst/>
            </a:prstGeom>
            <a:noFill/>
          </p:spPr>
          <p:txBody>
            <a:bodyPr wrap="square">
              <a:spAutoFit/>
            </a:bodyPr>
            <a:lstStyle/>
            <a:p>
              <a:pPr algn="ctr"/>
              <a:r>
                <a:rPr lang="en-GB" b="1" dirty="0"/>
                <a:t>Apply</a:t>
              </a:r>
            </a:p>
          </p:txBody>
        </p:sp>
      </p:grpSp>
      <p:cxnSp>
        <p:nvCxnSpPr>
          <p:cNvPr id="22" name="Straight Arrow Connector 21">
            <a:extLst>
              <a:ext uri="{FF2B5EF4-FFF2-40B4-BE49-F238E27FC236}">
                <a16:creationId xmlns:a16="http://schemas.microsoft.com/office/drawing/2014/main" id="{40000DB2-34D3-0FEB-1689-CB965D8F777D}"/>
              </a:ext>
            </a:extLst>
          </p:cNvPr>
          <p:cNvCxnSpPr>
            <a:cxnSpLocks/>
            <a:endCxn id="24" idx="0"/>
          </p:cNvCxnSpPr>
          <p:nvPr/>
        </p:nvCxnSpPr>
        <p:spPr>
          <a:xfrm flipH="1">
            <a:off x="7671875" y="2239639"/>
            <a:ext cx="3" cy="210169"/>
          </a:xfrm>
          <a:prstGeom prst="straightConnector1">
            <a:avLst/>
          </a:prstGeom>
          <a:ln w="47625">
            <a:solidFill>
              <a:schemeClr val="tx2">
                <a:lumMod val="60000"/>
                <a:lumOff val="40000"/>
              </a:schemeClr>
            </a:solidFill>
            <a:headEnd type="none" w="med" len="med"/>
            <a:tailEnd type="arrow" w="med" len="sm"/>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1C125BD0-701C-DD8D-4B02-8322A781CC5B}"/>
              </a:ext>
            </a:extLst>
          </p:cNvPr>
          <p:cNvCxnSpPr>
            <a:cxnSpLocks/>
          </p:cNvCxnSpPr>
          <p:nvPr/>
        </p:nvCxnSpPr>
        <p:spPr>
          <a:xfrm>
            <a:off x="7668184" y="3546348"/>
            <a:ext cx="0" cy="220768"/>
          </a:xfrm>
          <a:prstGeom prst="straightConnector1">
            <a:avLst/>
          </a:prstGeom>
          <a:ln w="47625">
            <a:solidFill>
              <a:schemeClr val="tx2">
                <a:lumMod val="60000"/>
                <a:lumOff val="40000"/>
              </a:schemeClr>
            </a:solidFill>
            <a:headEnd type="none" w="med" len="med"/>
            <a:tailEnd type="arrow" w="med" len="sm"/>
          </a:ln>
        </p:spPr>
        <p:style>
          <a:lnRef idx="1">
            <a:schemeClr val="accent1"/>
          </a:lnRef>
          <a:fillRef idx="0">
            <a:schemeClr val="accent1"/>
          </a:fillRef>
          <a:effectRef idx="0">
            <a:schemeClr val="accent1"/>
          </a:effectRef>
          <a:fontRef idx="minor">
            <a:schemeClr val="tx1"/>
          </a:fontRef>
        </p:style>
      </p:cxnSp>
      <p:grpSp>
        <p:nvGrpSpPr>
          <p:cNvPr id="13" name="Group 12">
            <a:extLst>
              <a:ext uri="{FF2B5EF4-FFF2-40B4-BE49-F238E27FC236}">
                <a16:creationId xmlns:a16="http://schemas.microsoft.com/office/drawing/2014/main" id="{20C58206-40C2-E95E-1341-0BC13B7E53EA}"/>
              </a:ext>
            </a:extLst>
          </p:cNvPr>
          <p:cNvGrpSpPr/>
          <p:nvPr/>
        </p:nvGrpSpPr>
        <p:grpSpPr>
          <a:xfrm>
            <a:off x="7092451" y="1139230"/>
            <a:ext cx="1203226" cy="1099725"/>
            <a:chOff x="929402" y="4801304"/>
            <a:chExt cx="1362043" cy="1244881"/>
          </a:xfrm>
        </p:grpSpPr>
        <p:sp>
          <p:nvSpPr>
            <p:cNvPr id="28" name="Oval 27">
              <a:extLst>
                <a:ext uri="{FF2B5EF4-FFF2-40B4-BE49-F238E27FC236}">
                  <a16:creationId xmlns:a16="http://schemas.microsoft.com/office/drawing/2014/main" id="{02C8B251-AA47-9F52-7283-9177EF9B9F97}"/>
                </a:ext>
              </a:extLst>
            </p:cNvPr>
            <p:cNvSpPr/>
            <p:nvPr/>
          </p:nvSpPr>
          <p:spPr>
            <a:xfrm>
              <a:off x="962864" y="4801304"/>
              <a:ext cx="1244881" cy="1244881"/>
            </a:xfrm>
            <a:prstGeom prst="ellipse">
              <a:avLst/>
            </a:prstGeom>
            <a:solidFill>
              <a:srgbClr val="E8C500">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2C827110-95B1-EBD0-21CF-E5A7E71B94A4}"/>
                </a:ext>
              </a:extLst>
            </p:cNvPr>
            <p:cNvSpPr txBox="1"/>
            <p:nvPr/>
          </p:nvSpPr>
          <p:spPr>
            <a:xfrm>
              <a:off x="929402" y="5075577"/>
              <a:ext cx="1362043" cy="731642"/>
            </a:xfrm>
            <a:prstGeom prst="rect">
              <a:avLst/>
            </a:prstGeom>
            <a:noFill/>
          </p:spPr>
          <p:txBody>
            <a:bodyPr wrap="square">
              <a:spAutoFit/>
            </a:bodyPr>
            <a:lstStyle/>
            <a:p>
              <a:pPr algn="ctr"/>
              <a:r>
                <a:rPr lang="en-GB" b="1" dirty="0"/>
                <a:t>Revisit &amp; Review</a:t>
              </a:r>
            </a:p>
          </p:txBody>
        </p:sp>
      </p:grpSp>
      <p:cxnSp>
        <p:nvCxnSpPr>
          <p:cNvPr id="31" name="Straight Arrow Connector 30">
            <a:extLst>
              <a:ext uri="{FF2B5EF4-FFF2-40B4-BE49-F238E27FC236}">
                <a16:creationId xmlns:a16="http://schemas.microsoft.com/office/drawing/2014/main" id="{4D925ACA-77B1-CE07-7893-5BBDD404057A}"/>
              </a:ext>
            </a:extLst>
          </p:cNvPr>
          <p:cNvCxnSpPr>
            <a:cxnSpLocks/>
            <a:endCxn id="4" idx="0"/>
          </p:cNvCxnSpPr>
          <p:nvPr/>
        </p:nvCxnSpPr>
        <p:spPr>
          <a:xfrm flipH="1">
            <a:off x="7671877" y="4865723"/>
            <a:ext cx="1" cy="205241"/>
          </a:xfrm>
          <a:prstGeom prst="straightConnector1">
            <a:avLst/>
          </a:prstGeom>
          <a:ln w="47625">
            <a:solidFill>
              <a:schemeClr val="tx2">
                <a:lumMod val="60000"/>
                <a:lumOff val="40000"/>
              </a:schemeClr>
            </a:solidFill>
            <a:headEnd type="none" w="med" len="med"/>
            <a:tailEnd type="arrow" w="med" len="sm"/>
          </a:ln>
        </p:spPr>
        <p:style>
          <a:lnRef idx="1">
            <a:schemeClr val="accent1"/>
          </a:lnRef>
          <a:fillRef idx="0">
            <a:schemeClr val="accent1"/>
          </a:fillRef>
          <a:effectRef idx="0">
            <a:schemeClr val="accent1"/>
          </a:effectRef>
          <a:fontRef idx="minor">
            <a:schemeClr val="tx1"/>
          </a:fontRef>
        </p:style>
      </p:cxnSp>
      <p:sp>
        <p:nvSpPr>
          <p:cNvPr id="32" name="Text Box">
            <a:extLst>
              <a:ext uri="{FF2B5EF4-FFF2-40B4-BE49-F238E27FC236}">
                <a16:creationId xmlns:a16="http://schemas.microsoft.com/office/drawing/2014/main" id="{D2948781-EED5-5A1E-9530-620438318E89}"/>
              </a:ext>
            </a:extLst>
          </p:cNvPr>
          <p:cNvSpPr/>
          <p:nvPr/>
        </p:nvSpPr>
        <p:spPr>
          <a:xfrm>
            <a:off x="731589" y="1333557"/>
            <a:ext cx="5954959" cy="1109983"/>
          </a:xfrm>
          <a:prstGeom prst="roundRect">
            <a:avLst>
              <a:gd name="adj" fmla="val 10369"/>
            </a:avLst>
          </a:prstGeom>
          <a:solidFill>
            <a:schemeClr val="bg1"/>
          </a:solidFill>
          <a:ln w="28575">
            <a:solidFill>
              <a:srgbClr val="47B1E5"/>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solidFill>
                  <a:sysClr val="windowText" lastClr="000000"/>
                </a:solidFill>
              </a:rPr>
              <a:t>Children are taught reading and spelling daily throughout the week and each session will follow a structured format.</a:t>
            </a:r>
          </a:p>
        </p:txBody>
      </p:sp>
      <p:sp>
        <p:nvSpPr>
          <p:cNvPr id="33" name="Text Box">
            <a:extLst>
              <a:ext uri="{FF2B5EF4-FFF2-40B4-BE49-F238E27FC236}">
                <a16:creationId xmlns:a16="http://schemas.microsoft.com/office/drawing/2014/main" id="{8B1F38AB-E32A-174D-8570-72EF75FD6023}"/>
              </a:ext>
            </a:extLst>
          </p:cNvPr>
          <p:cNvSpPr/>
          <p:nvPr/>
        </p:nvSpPr>
        <p:spPr>
          <a:xfrm>
            <a:off x="731588" y="2727472"/>
            <a:ext cx="5954959" cy="1403055"/>
          </a:xfrm>
          <a:prstGeom prst="roundRect">
            <a:avLst>
              <a:gd name="adj" fmla="val 10369"/>
            </a:avLst>
          </a:prstGeom>
          <a:solidFill>
            <a:schemeClr val="bg1"/>
          </a:solidFill>
          <a:ln w="28575">
            <a:solidFill>
              <a:srgbClr val="47B1E5"/>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solidFill>
                  <a:sysClr val="windowText" lastClr="000000"/>
                </a:solidFill>
              </a:rPr>
              <a:t>The activities used to teach will vary and can be adapted. They are multisensory and appeal to different learning styles. They involve games and individual and group activities as well as teacher-led sessions.</a:t>
            </a:r>
          </a:p>
        </p:txBody>
      </p:sp>
      <p:sp>
        <p:nvSpPr>
          <p:cNvPr id="34" name="Text Box">
            <a:extLst>
              <a:ext uri="{FF2B5EF4-FFF2-40B4-BE49-F238E27FC236}">
                <a16:creationId xmlns:a16="http://schemas.microsoft.com/office/drawing/2014/main" id="{A7248606-ACFF-4C4D-11E3-428710BA4A6E}"/>
              </a:ext>
            </a:extLst>
          </p:cNvPr>
          <p:cNvSpPr/>
          <p:nvPr/>
        </p:nvSpPr>
        <p:spPr>
          <a:xfrm>
            <a:off x="731589" y="4451845"/>
            <a:ext cx="5954959" cy="1403055"/>
          </a:xfrm>
          <a:prstGeom prst="roundRect">
            <a:avLst>
              <a:gd name="adj" fmla="val 10369"/>
            </a:avLst>
          </a:prstGeom>
          <a:solidFill>
            <a:schemeClr val="bg1"/>
          </a:solidFill>
          <a:ln w="28575">
            <a:solidFill>
              <a:srgbClr val="47B1E5"/>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solidFill>
                  <a:sysClr val="windowText" lastClr="000000"/>
                </a:solidFill>
              </a:rPr>
              <a:t>Teachers will assess children’s understanding throughout each session and will also assess knowledge of sounds to see whether a child is ready to move on to the next phase.</a:t>
            </a:r>
          </a:p>
        </p:txBody>
      </p:sp>
    </p:spTree>
    <p:extLst>
      <p:ext uri="{BB962C8B-B14F-4D97-AF65-F5344CB8AC3E}">
        <p14:creationId xmlns:p14="http://schemas.microsoft.com/office/powerpoint/2010/main" val="21654017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fade">
                                      <p:cBhvr>
                                        <p:cTn id="7" dur="500"/>
                                        <p:tgtEl>
                                          <p:spTgt spid="3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3"/>
                                        </p:tgtEl>
                                        <p:attrNameLst>
                                          <p:attrName>style.visibility</p:attrName>
                                        </p:attrNameLst>
                                      </p:cBhvr>
                                      <p:to>
                                        <p:strVal val="visible"/>
                                      </p:to>
                                    </p:set>
                                    <p:animEffect transition="in" filter="fade">
                                      <p:cBhvr>
                                        <p:cTn id="12" dur="500"/>
                                        <p:tgtEl>
                                          <p:spTgt spid="3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4"/>
                                        </p:tgtEl>
                                        <p:attrNameLst>
                                          <p:attrName>style.visibility</p:attrName>
                                        </p:attrNameLst>
                                      </p:cBhvr>
                                      <p:to>
                                        <p:strVal val="visible"/>
                                      </p:to>
                                    </p:set>
                                    <p:animEffect transition="in" filter="fade">
                                      <p:cBhvr>
                                        <p:cTn id="17" dur="500"/>
                                        <p:tgtEl>
                                          <p:spTgt spid="3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fade">
                                      <p:cBhvr>
                                        <p:cTn id="22" dur="500"/>
                                        <p:tgtEl>
                                          <p:spTgt spid="13"/>
                                        </p:tgtEl>
                                      </p:cBhvr>
                                    </p:animEffect>
                                  </p:childTnLst>
                                </p:cTn>
                              </p:par>
                            </p:childTnLst>
                          </p:cTn>
                        </p:par>
                        <p:par>
                          <p:cTn id="23" fill="hold">
                            <p:stCondLst>
                              <p:cond delay="500"/>
                            </p:stCondLst>
                            <p:childTnLst>
                              <p:par>
                                <p:cTn id="24" presetID="10" presetClass="entr" presetSubtype="0" fill="hold" nodeType="afterEffect">
                                  <p:stCondLst>
                                    <p:cond delay="0"/>
                                  </p:stCondLst>
                                  <p:childTnLst>
                                    <p:set>
                                      <p:cBhvr>
                                        <p:cTn id="25" dur="1" fill="hold">
                                          <p:stCondLst>
                                            <p:cond delay="0"/>
                                          </p:stCondLst>
                                        </p:cTn>
                                        <p:tgtEl>
                                          <p:spTgt spid="22"/>
                                        </p:tgtEl>
                                        <p:attrNameLst>
                                          <p:attrName>style.visibility</p:attrName>
                                        </p:attrNameLst>
                                      </p:cBhvr>
                                      <p:to>
                                        <p:strVal val="visible"/>
                                      </p:to>
                                    </p:set>
                                    <p:animEffect transition="in" filter="fade">
                                      <p:cBhvr>
                                        <p:cTn id="26" dur="500"/>
                                        <p:tgtEl>
                                          <p:spTgt spid="22"/>
                                        </p:tgtEl>
                                      </p:cBhvr>
                                    </p:animEffect>
                                  </p:childTnLst>
                                </p:cTn>
                              </p:par>
                            </p:childTnLst>
                          </p:cTn>
                        </p:par>
                        <p:par>
                          <p:cTn id="27" fill="hold">
                            <p:stCondLst>
                              <p:cond delay="1000"/>
                            </p:stCondLst>
                            <p:childTnLst>
                              <p:par>
                                <p:cTn id="28" presetID="10" presetClass="entr" presetSubtype="0" fill="hold" nodeType="afterEffect">
                                  <p:stCondLst>
                                    <p:cond delay="0"/>
                                  </p:stCondLst>
                                  <p:childTnLst>
                                    <p:set>
                                      <p:cBhvr>
                                        <p:cTn id="29" dur="1" fill="hold">
                                          <p:stCondLst>
                                            <p:cond delay="0"/>
                                          </p:stCondLst>
                                        </p:cTn>
                                        <p:tgtEl>
                                          <p:spTgt spid="15"/>
                                        </p:tgtEl>
                                        <p:attrNameLst>
                                          <p:attrName>style.visibility</p:attrName>
                                        </p:attrNameLst>
                                      </p:cBhvr>
                                      <p:to>
                                        <p:strVal val="visible"/>
                                      </p:to>
                                    </p:set>
                                    <p:animEffect transition="in" filter="fade">
                                      <p:cBhvr>
                                        <p:cTn id="30" dur="500"/>
                                        <p:tgtEl>
                                          <p:spTgt spid="15"/>
                                        </p:tgtEl>
                                      </p:cBhvr>
                                    </p:animEffect>
                                  </p:childTnLst>
                                </p:cTn>
                              </p:par>
                            </p:childTnLst>
                          </p:cTn>
                        </p:par>
                        <p:par>
                          <p:cTn id="31" fill="hold">
                            <p:stCondLst>
                              <p:cond delay="1500"/>
                            </p:stCondLst>
                            <p:childTnLst>
                              <p:par>
                                <p:cTn id="32" presetID="10" presetClass="entr" presetSubtype="0" fill="hold" nodeType="afterEffect">
                                  <p:stCondLst>
                                    <p:cond delay="0"/>
                                  </p:stCondLst>
                                  <p:childTnLst>
                                    <p:set>
                                      <p:cBhvr>
                                        <p:cTn id="33" dur="1" fill="hold">
                                          <p:stCondLst>
                                            <p:cond delay="0"/>
                                          </p:stCondLst>
                                        </p:cTn>
                                        <p:tgtEl>
                                          <p:spTgt spid="30"/>
                                        </p:tgtEl>
                                        <p:attrNameLst>
                                          <p:attrName>style.visibility</p:attrName>
                                        </p:attrNameLst>
                                      </p:cBhvr>
                                      <p:to>
                                        <p:strVal val="visible"/>
                                      </p:to>
                                    </p:set>
                                    <p:animEffect transition="in" filter="fade">
                                      <p:cBhvr>
                                        <p:cTn id="34" dur="500"/>
                                        <p:tgtEl>
                                          <p:spTgt spid="30"/>
                                        </p:tgtEl>
                                      </p:cBhvr>
                                    </p:animEffect>
                                  </p:childTnLst>
                                </p:cTn>
                              </p:par>
                            </p:childTnLst>
                          </p:cTn>
                        </p:par>
                        <p:par>
                          <p:cTn id="35" fill="hold">
                            <p:stCondLst>
                              <p:cond delay="2000"/>
                            </p:stCondLst>
                            <p:childTnLst>
                              <p:par>
                                <p:cTn id="36" presetID="10" presetClass="entr" presetSubtype="0" fill="hold" nodeType="afterEffect">
                                  <p:stCondLst>
                                    <p:cond delay="0"/>
                                  </p:stCondLst>
                                  <p:childTnLst>
                                    <p:set>
                                      <p:cBhvr>
                                        <p:cTn id="37" dur="1" fill="hold">
                                          <p:stCondLst>
                                            <p:cond delay="0"/>
                                          </p:stCondLst>
                                        </p:cTn>
                                        <p:tgtEl>
                                          <p:spTgt spid="16"/>
                                        </p:tgtEl>
                                        <p:attrNameLst>
                                          <p:attrName>style.visibility</p:attrName>
                                        </p:attrNameLst>
                                      </p:cBhvr>
                                      <p:to>
                                        <p:strVal val="visible"/>
                                      </p:to>
                                    </p:set>
                                    <p:animEffect transition="in" filter="fade">
                                      <p:cBhvr>
                                        <p:cTn id="38" dur="500"/>
                                        <p:tgtEl>
                                          <p:spTgt spid="16"/>
                                        </p:tgtEl>
                                      </p:cBhvr>
                                    </p:animEffect>
                                  </p:childTnLst>
                                </p:cTn>
                              </p:par>
                            </p:childTnLst>
                          </p:cTn>
                        </p:par>
                        <p:par>
                          <p:cTn id="39" fill="hold">
                            <p:stCondLst>
                              <p:cond delay="2500"/>
                            </p:stCondLst>
                            <p:childTnLst>
                              <p:par>
                                <p:cTn id="40" presetID="10" presetClass="entr" presetSubtype="0" fill="hold" nodeType="afterEffect">
                                  <p:stCondLst>
                                    <p:cond delay="0"/>
                                  </p:stCondLst>
                                  <p:childTnLst>
                                    <p:set>
                                      <p:cBhvr>
                                        <p:cTn id="41" dur="1" fill="hold">
                                          <p:stCondLst>
                                            <p:cond delay="0"/>
                                          </p:stCondLst>
                                        </p:cTn>
                                        <p:tgtEl>
                                          <p:spTgt spid="31"/>
                                        </p:tgtEl>
                                        <p:attrNameLst>
                                          <p:attrName>style.visibility</p:attrName>
                                        </p:attrNameLst>
                                      </p:cBhvr>
                                      <p:to>
                                        <p:strVal val="visible"/>
                                      </p:to>
                                    </p:set>
                                    <p:animEffect transition="in" filter="fade">
                                      <p:cBhvr>
                                        <p:cTn id="42" dur="500"/>
                                        <p:tgtEl>
                                          <p:spTgt spid="31"/>
                                        </p:tgtEl>
                                      </p:cBhvr>
                                    </p:animEffect>
                                  </p:childTnLst>
                                </p:cTn>
                              </p:par>
                            </p:childTnLst>
                          </p:cTn>
                        </p:par>
                        <p:par>
                          <p:cTn id="43" fill="hold">
                            <p:stCondLst>
                              <p:cond delay="3000"/>
                            </p:stCondLst>
                            <p:childTnLst>
                              <p:par>
                                <p:cTn id="44" presetID="10" presetClass="entr" presetSubtype="0" fill="hold" nodeType="afterEffect">
                                  <p:stCondLst>
                                    <p:cond delay="0"/>
                                  </p:stCondLst>
                                  <p:childTnLst>
                                    <p:set>
                                      <p:cBhvr>
                                        <p:cTn id="45" dur="1" fill="hold">
                                          <p:stCondLst>
                                            <p:cond delay="0"/>
                                          </p:stCondLst>
                                        </p:cTn>
                                        <p:tgtEl>
                                          <p:spTgt spid="18"/>
                                        </p:tgtEl>
                                        <p:attrNameLst>
                                          <p:attrName>style.visibility</p:attrName>
                                        </p:attrNameLst>
                                      </p:cBhvr>
                                      <p:to>
                                        <p:strVal val="visible"/>
                                      </p:to>
                                    </p:set>
                                    <p:animEffect transition="in" filter="fade">
                                      <p:cBhvr>
                                        <p:cTn id="46"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3" grpId="0" animBg="1"/>
      <p:bldP spid="3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3A404DD-F383-3EF5-79CD-50E64D1CFCD9}"/>
              </a:ext>
            </a:extLst>
          </p:cNvPr>
          <p:cNvSpPr txBox="1"/>
          <p:nvPr/>
        </p:nvSpPr>
        <p:spPr>
          <a:xfrm>
            <a:off x="1193982" y="1976888"/>
            <a:ext cx="6546485" cy="3900107"/>
          </a:xfrm>
          <a:prstGeom prst="rect">
            <a:avLst/>
          </a:prstGeom>
          <a:noFill/>
        </p:spPr>
        <p:txBody>
          <a:bodyPr wrap="square">
            <a:spAutoFit/>
          </a:bodyPr>
          <a:lstStyle/>
          <a:p>
            <a:pPr marL="342900" indent="-342900" algn="ctr">
              <a:lnSpc>
                <a:spcPct val="200000"/>
              </a:lnSpc>
              <a:buAutoNum type="arabicPeriod"/>
            </a:pPr>
            <a:r>
              <a:rPr lang="en-GB" dirty="0"/>
              <a:t>Environmental sounds</a:t>
            </a:r>
          </a:p>
          <a:p>
            <a:pPr marL="342900" indent="-342900" algn="ctr">
              <a:lnSpc>
                <a:spcPct val="200000"/>
              </a:lnSpc>
              <a:buAutoNum type="arabicPeriod"/>
            </a:pPr>
            <a:r>
              <a:rPr lang="en-GB" dirty="0"/>
              <a:t>Instrumental sounds</a:t>
            </a:r>
          </a:p>
          <a:p>
            <a:pPr marL="342900" indent="-342900" algn="ctr">
              <a:lnSpc>
                <a:spcPct val="200000"/>
              </a:lnSpc>
              <a:buAutoNum type="arabicPeriod"/>
            </a:pPr>
            <a:r>
              <a:rPr lang="en-GB" dirty="0"/>
              <a:t>Body percussion</a:t>
            </a:r>
          </a:p>
          <a:p>
            <a:pPr marL="342900" indent="-342900" algn="ctr">
              <a:lnSpc>
                <a:spcPct val="200000"/>
              </a:lnSpc>
              <a:buAutoNum type="arabicPeriod"/>
            </a:pPr>
            <a:r>
              <a:rPr lang="en-GB" dirty="0"/>
              <a:t>Rhythm and rhyme</a:t>
            </a:r>
          </a:p>
          <a:p>
            <a:pPr marL="342900" indent="-342900" algn="ctr">
              <a:lnSpc>
                <a:spcPct val="200000"/>
              </a:lnSpc>
              <a:buAutoNum type="arabicPeriod"/>
            </a:pPr>
            <a:r>
              <a:rPr lang="en-GB" dirty="0"/>
              <a:t>Alliteration</a:t>
            </a:r>
          </a:p>
          <a:p>
            <a:pPr marL="342900" indent="-342900" algn="ctr">
              <a:lnSpc>
                <a:spcPct val="200000"/>
              </a:lnSpc>
              <a:buAutoNum type="arabicPeriod"/>
            </a:pPr>
            <a:r>
              <a:rPr lang="en-GB" dirty="0"/>
              <a:t>Voice sounds</a:t>
            </a:r>
          </a:p>
          <a:p>
            <a:pPr marL="342900" indent="-342900" algn="ctr">
              <a:lnSpc>
                <a:spcPct val="200000"/>
              </a:lnSpc>
              <a:buAutoNum type="arabicPeriod"/>
            </a:pPr>
            <a:r>
              <a:rPr lang="en-GB" dirty="0"/>
              <a:t>Oral blending and segmenting</a:t>
            </a:r>
          </a:p>
        </p:txBody>
      </p:sp>
      <p:sp>
        <p:nvSpPr>
          <p:cNvPr id="5" name="Text Box">
            <a:extLst>
              <a:ext uri="{FF2B5EF4-FFF2-40B4-BE49-F238E27FC236}">
                <a16:creationId xmlns:a16="http://schemas.microsoft.com/office/drawing/2014/main" id="{3A910AC7-E234-7E93-AD8C-550C1FDE96D5}"/>
              </a:ext>
            </a:extLst>
          </p:cNvPr>
          <p:cNvSpPr/>
          <p:nvPr/>
        </p:nvSpPr>
        <p:spPr>
          <a:xfrm>
            <a:off x="1745990" y="189374"/>
            <a:ext cx="5652020" cy="854246"/>
          </a:xfrm>
          <a:prstGeom prst="roundRect">
            <a:avLst/>
          </a:prstGeom>
          <a:solidFill>
            <a:schemeClr val="bg1"/>
          </a:solidFill>
          <a:ln w="28575">
            <a:solidFill>
              <a:srgbClr val="673D95"/>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3600" b="1" dirty="0">
                <a:solidFill>
                  <a:sysClr val="windowText" lastClr="000000"/>
                </a:solidFill>
              </a:rPr>
              <a:t>Phase One</a:t>
            </a:r>
          </a:p>
        </p:txBody>
      </p:sp>
      <p:sp>
        <p:nvSpPr>
          <p:cNvPr id="2" name="TextBox 1">
            <a:extLst>
              <a:ext uri="{FF2B5EF4-FFF2-40B4-BE49-F238E27FC236}">
                <a16:creationId xmlns:a16="http://schemas.microsoft.com/office/drawing/2014/main" id="{82C0ED2F-AAC4-9154-AB35-FE23F3CB9B05}"/>
              </a:ext>
            </a:extLst>
          </p:cNvPr>
          <p:cNvSpPr txBox="1"/>
          <p:nvPr/>
        </p:nvSpPr>
        <p:spPr>
          <a:xfrm>
            <a:off x="1298757" y="1429397"/>
            <a:ext cx="6546485" cy="369332"/>
          </a:xfrm>
          <a:prstGeom prst="rect">
            <a:avLst/>
          </a:prstGeom>
          <a:noFill/>
        </p:spPr>
        <p:txBody>
          <a:bodyPr wrap="square">
            <a:spAutoFit/>
          </a:bodyPr>
          <a:lstStyle/>
          <a:p>
            <a:pPr algn="ctr"/>
            <a:r>
              <a:rPr lang="en-GB" dirty="0"/>
              <a:t>Phase 1 has seven aspects, with a focus on listening skills.</a:t>
            </a:r>
          </a:p>
        </p:txBody>
      </p:sp>
      <p:grpSp>
        <p:nvGrpSpPr>
          <p:cNvPr id="31" name="Group 30">
            <a:extLst>
              <a:ext uri="{FF2B5EF4-FFF2-40B4-BE49-F238E27FC236}">
                <a16:creationId xmlns:a16="http://schemas.microsoft.com/office/drawing/2014/main" id="{B2105B7B-0B71-7352-7BA8-ED8390BDBB75}"/>
              </a:ext>
            </a:extLst>
          </p:cNvPr>
          <p:cNvGrpSpPr/>
          <p:nvPr/>
        </p:nvGrpSpPr>
        <p:grpSpPr>
          <a:xfrm>
            <a:off x="812260" y="1995128"/>
            <a:ext cx="1738884" cy="1244881"/>
            <a:chOff x="812260" y="1995128"/>
            <a:chExt cx="1738884" cy="1244881"/>
          </a:xfrm>
        </p:grpSpPr>
        <p:sp>
          <p:nvSpPr>
            <p:cNvPr id="24" name="Oval 23">
              <a:extLst>
                <a:ext uri="{FF2B5EF4-FFF2-40B4-BE49-F238E27FC236}">
                  <a16:creationId xmlns:a16="http://schemas.microsoft.com/office/drawing/2014/main" id="{02140BB9-B26C-B9BA-74AE-DF774B526BF6}"/>
                </a:ext>
              </a:extLst>
            </p:cNvPr>
            <p:cNvSpPr/>
            <p:nvPr/>
          </p:nvSpPr>
          <p:spPr>
            <a:xfrm>
              <a:off x="1096160" y="1995128"/>
              <a:ext cx="1244881" cy="1244881"/>
            </a:xfrm>
            <a:prstGeom prst="ellipse">
              <a:avLst/>
            </a:prstGeom>
            <a:solidFill>
              <a:srgbClr val="9D9CC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8">
              <a:extLst>
                <a:ext uri="{FF2B5EF4-FFF2-40B4-BE49-F238E27FC236}">
                  <a16:creationId xmlns:a16="http://schemas.microsoft.com/office/drawing/2014/main" id="{606AF03F-6B8F-FE90-322B-2CF16459066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2260" y="2169368"/>
              <a:ext cx="1738884" cy="876925"/>
            </a:xfrm>
            <a:prstGeom prst="rect">
              <a:avLst/>
            </a:prstGeom>
          </p:spPr>
        </p:pic>
      </p:grpSp>
      <p:grpSp>
        <p:nvGrpSpPr>
          <p:cNvPr id="36" name="Group 35">
            <a:extLst>
              <a:ext uri="{FF2B5EF4-FFF2-40B4-BE49-F238E27FC236}">
                <a16:creationId xmlns:a16="http://schemas.microsoft.com/office/drawing/2014/main" id="{729398D5-D6F8-3FF1-F144-AF34578D597A}"/>
              </a:ext>
            </a:extLst>
          </p:cNvPr>
          <p:cNvGrpSpPr/>
          <p:nvPr/>
        </p:nvGrpSpPr>
        <p:grpSpPr>
          <a:xfrm>
            <a:off x="6748179" y="2065878"/>
            <a:ext cx="1299661" cy="1244881"/>
            <a:chOff x="6748179" y="2065878"/>
            <a:chExt cx="1299661" cy="1244881"/>
          </a:xfrm>
        </p:grpSpPr>
        <p:sp>
          <p:nvSpPr>
            <p:cNvPr id="25" name="Oval 24">
              <a:extLst>
                <a:ext uri="{FF2B5EF4-FFF2-40B4-BE49-F238E27FC236}">
                  <a16:creationId xmlns:a16="http://schemas.microsoft.com/office/drawing/2014/main" id="{7A631B6C-F548-933B-8FBD-484640FA7837}"/>
                </a:ext>
              </a:extLst>
            </p:cNvPr>
            <p:cNvSpPr/>
            <p:nvPr/>
          </p:nvSpPr>
          <p:spPr>
            <a:xfrm>
              <a:off x="6775568" y="2065878"/>
              <a:ext cx="1244881" cy="1244881"/>
            </a:xfrm>
            <a:prstGeom prst="ellipse">
              <a:avLst/>
            </a:prstGeom>
            <a:solidFill>
              <a:srgbClr val="9D9CC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2" name="Picture 11">
              <a:extLst>
                <a:ext uri="{FF2B5EF4-FFF2-40B4-BE49-F238E27FC236}">
                  <a16:creationId xmlns:a16="http://schemas.microsoft.com/office/drawing/2014/main" id="{73CA8432-4104-BF35-16D9-F7419B3D186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748179" y="2115362"/>
              <a:ext cx="1299661" cy="1190740"/>
            </a:xfrm>
            <a:prstGeom prst="rect">
              <a:avLst/>
            </a:prstGeom>
          </p:spPr>
        </p:pic>
      </p:grpSp>
      <p:grpSp>
        <p:nvGrpSpPr>
          <p:cNvPr id="32" name="Group 31">
            <a:extLst>
              <a:ext uri="{FF2B5EF4-FFF2-40B4-BE49-F238E27FC236}">
                <a16:creationId xmlns:a16="http://schemas.microsoft.com/office/drawing/2014/main" id="{1D08EDCA-A53A-9332-0A24-FB3518092690}"/>
              </a:ext>
            </a:extLst>
          </p:cNvPr>
          <p:cNvGrpSpPr/>
          <p:nvPr/>
        </p:nvGrpSpPr>
        <p:grpSpPr>
          <a:xfrm>
            <a:off x="1700316" y="3324389"/>
            <a:ext cx="1312385" cy="1268040"/>
            <a:chOff x="1700316" y="3324389"/>
            <a:chExt cx="1312385" cy="1268040"/>
          </a:xfrm>
        </p:grpSpPr>
        <p:sp>
          <p:nvSpPr>
            <p:cNvPr id="29" name="Oval 28">
              <a:extLst>
                <a:ext uri="{FF2B5EF4-FFF2-40B4-BE49-F238E27FC236}">
                  <a16:creationId xmlns:a16="http://schemas.microsoft.com/office/drawing/2014/main" id="{9C8C714F-7EE5-FC1B-1CC5-378AD6F51DF2}"/>
                </a:ext>
              </a:extLst>
            </p:cNvPr>
            <p:cNvSpPr/>
            <p:nvPr/>
          </p:nvSpPr>
          <p:spPr>
            <a:xfrm>
              <a:off x="1767820" y="3347548"/>
              <a:ext cx="1244881" cy="1244881"/>
            </a:xfrm>
            <a:prstGeom prst="ellipse">
              <a:avLst/>
            </a:prstGeom>
            <a:solidFill>
              <a:srgbClr val="9D9CC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4" name="Picture 13">
              <a:extLst>
                <a:ext uri="{FF2B5EF4-FFF2-40B4-BE49-F238E27FC236}">
                  <a16:creationId xmlns:a16="http://schemas.microsoft.com/office/drawing/2014/main" id="{FB9318D8-0F41-4D57-A1F4-F7B909F2812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700316" y="3324389"/>
              <a:ext cx="1288543" cy="1229536"/>
            </a:xfrm>
            <a:prstGeom prst="rect">
              <a:avLst/>
            </a:prstGeom>
          </p:spPr>
        </p:pic>
      </p:grpSp>
      <p:grpSp>
        <p:nvGrpSpPr>
          <p:cNvPr id="34" name="Group 33">
            <a:extLst>
              <a:ext uri="{FF2B5EF4-FFF2-40B4-BE49-F238E27FC236}">
                <a16:creationId xmlns:a16="http://schemas.microsoft.com/office/drawing/2014/main" id="{01C3DBEF-2EBD-D606-61E0-A26AE899814A}"/>
              </a:ext>
            </a:extLst>
          </p:cNvPr>
          <p:cNvGrpSpPr/>
          <p:nvPr/>
        </p:nvGrpSpPr>
        <p:grpSpPr>
          <a:xfrm>
            <a:off x="6820849" y="4826628"/>
            <a:ext cx="1427188" cy="1244881"/>
            <a:chOff x="6820849" y="4826628"/>
            <a:chExt cx="1427188" cy="1244881"/>
          </a:xfrm>
        </p:grpSpPr>
        <p:sp>
          <p:nvSpPr>
            <p:cNvPr id="27" name="Oval 26">
              <a:extLst>
                <a:ext uri="{FF2B5EF4-FFF2-40B4-BE49-F238E27FC236}">
                  <a16:creationId xmlns:a16="http://schemas.microsoft.com/office/drawing/2014/main" id="{8B137649-D6CC-5D39-FA91-B15327853326}"/>
                </a:ext>
              </a:extLst>
            </p:cNvPr>
            <p:cNvSpPr/>
            <p:nvPr/>
          </p:nvSpPr>
          <p:spPr>
            <a:xfrm>
              <a:off x="6962151" y="4826628"/>
              <a:ext cx="1244881" cy="1244881"/>
            </a:xfrm>
            <a:prstGeom prst="ellipse">
              <a:avLst/>
            </a:prstGeom>
            <a:solidFill>
              <a:srgbClr val="9D9CC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7" name="Picture 16">
              <a:extLst>
                <a:ext uri="{FF2B5EF4-FFF2-40B4-BE49-F238E27FC236}">
                  <a16:creationId xmlns:a16="http://schemas.microsoft.com/office/drawing/2014/main" id="{4BFD03F1-79B6-60CF-EAE7-48408D940242}"/>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820849" y="4941496"/>
              <a:ext cx="1427188" cy="974214"/>
            </a:xfrm>
            <a:prstGeom prst="rect">
              <a:avLst/>
            </a:prstGeom>
          </p:spPr>
        </p:pic>
      </p:grpSp>
      <p:grpSp>
        <p:nvGrpSpPr>
          <p:cNvPr id="33" name="Group 32">
            <a:extLst>
              <a:ext uri="{FF2B5EF4-FFF2-40B4-BE49-F238E27FC236}">
                <a16:creationId xmlns:a16="http://schemas.microsoft.com/office/drawing/2014/main" id="{AC3B84E8-7AD2-7E38-A6F6-8E243C1E3B6F}"/>
              </a:ext>
            </a:extLst>
          </p:cNvPr>
          <p:cNvGrpSpPr/>
          <p:nvPr/>
        </p:nvGrpSpPr>
        <p:grpSpPr>
          <a:xfrm>
            <a:off x="989902" y="4553925"/>
            <a:ext cx="1244881" cy="1364469"/>
            <a:chOff x="989902" y="4553925"/>
            <a:chExt cx="1244881" cy="1364469"/>
          </a:xfrm>
        </p:grpSpPr>
        <p:sp>
          <p:nvSpPr>
            <p:cNvPr id="28" name="Oval 27">
              <a:extLst>
                <a:ext uri="{FF2B5EF4-FFF2-40B4-BE49-F238E27FC236}">
                  <a16:creationId xmlns:a16="http://schemas.microsoft.com/office/drawing/2014/main" id="{02C8B251-AA47-9F52-7283-9177EF9B9F97}"/>
                </a:ext>
              </a:extLst>
            </p:cNvPr>
            <p:cNvSpPr/>
            <p:nvPr/>
          </p:nvSpPr>
          <p:spPr>
            <a:xfrm>
              <a:off x="989902" y="4650354"/>
              <a:ext cx="1244881" cy="1244881"/>
            </a:xfrm>
            <a:prstGeom prst="ellipse">
              <a:avLst/>
            </a:prstGeom>
            <a:solidFill>
              <a:srgbClr val="9D9CC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9" name="Picture 18">
              <a:extLst>
                <a:ext uri="{FF2B5EF4-FFF2-40B4-BE49-F238E27FC236}">
                  <a16:creationId xmlns:a16="http://schemas.microsoft.com/office/drawing/2014/main" id="{AC6676C4-F0B2-5F35-5F82-7FDC174B5B0D}"/>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t="-1" b="43586"/>
            <a:stretch/>
          </p:blipFill>
          <p:spPr>
            <a:xfrm>
              <a:off x="989902" y="4553925"/>
              <a:ext cx="1079135" cy="1364469"/>
            </a:xfrm>
            <a:prstGeom prst="rect">
              <a:avLst/>
            </a:prstGeom>
          </p:spPr>
        </p:pic>
      </p:grpSp>
      <p:grpSp>
        <p:nvGrpSpPr>
          <p:cNvPr id="35" name="Group 34">
            <a:extLst>
              <a:ext uri="{FF2B5EF4-FFF2-40B4-BE49-F238E27FC236}">
                <a16:creationId xmlns:a16="http://schemas.microsoft.com/office/drawing/2014/main" id="{B5028630-D4A4-07C1-1C18-E473C5DEC8B9}"/>
              </a:ext>
            </a:extLst>
          </p:cNvPr>
          <p:cNvGrpSpPr/>
          <p:nvPr/>
        </p:nvGrpSpPr>
        <p:grpSpPr>
          <a:xfrm>
            <a:off x="6035050" y="3466247"/>
            <a:ext cx="1549542" cy="1287349"/>
            <a:chOff x="6035050" y="3466247"/>
            <a:chExt cx="1549542" cy="1287349"/>
          </a:xfrm>
        </p:grpSpPr>
        <p:sp>
          <p:nvSpPr>
            <p:cNvPr id="26" name="Oval 25">
              <a:extLst>
                <a:ext uri="{FF2B5EF4-FFF2-40B4-BE49-F238E27FC236}">
                  <a16:creationId xmlns:a16="http://schemas.microsoft.com/office/drawing/2014/main" id="{1F76127A-8F5B-8C7A-CA94-1CE25C07DDED}"/>
                </a:ext>
              </a:extLst>
            </p:cNvPr>
            <p:cNvSpPr/>
            <p:nvPr/>
          </p:nvSpPr>
          <p:spPr>
            <a:xfrm>
              <a:off x="6278310" y="3508715"/>
              <a:ext cx="1244881" cy="1244881"/>
            </a:xfrm>
            <a:prstGeom prst="ellipse">
              <a:avLst/>
            </a:prstGeom>
            <a:solidFill>
              <a:srgbClr val="9D9CC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1" name="Picture 20">
              <a:extLst>
                <a:ext uri="{FF2B5EF4-FFF2-40B4-BE49-F238E27FC236}">
                  <a16:creationId xmlns:a16="http://schemas.microsoft.com/office/drawing/2014/main" id="{94597F95-A823-E314-CD39-B82320A7F8DE}"/>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861209" y="4004171"/>
              <a:ext cx="723383" cy="686514"/>
            </a:xfrm>
            <a:prstGeom prst="rect">
              <a:avLst/>
            </a:prstGeom>
          </p:spPr>
        </p:pic>
        <p:pic>
          <p:nvPicPr>
            <p:cNvPr id="23" name="Picture 22">
              <a:extLst>
                <a:ext uri="{FF2B5EF4-FFF2-40B4-BE49-F238E27FC236}">
                  <a16:creationId xmlns:a16="http://schemas.microsoft.com/office/drawing/2014/main" id="{85394C83-687C-BD18-D215-9A8C16325B00}"/>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035050" y="3466247"/>
              <a:ext cx="865701" cy="1010379"/>
            </a:xfrm>
            <a:prstGeom prst="rect">
              <a:avLst/>
            </a:prstGeom>
          </p:spPr>
        </p:pic>
      </p:grpSp>
      <p:grpSp>
        <p:nvGrpSpPr>
          <p:cNvPr id="11" name="Group 10">
            <a:extLst>
              <a:ext uri="{FF2B5EF4-FFF2-40B4-BE49-F238E27FC236}">
                <a16:creationId xmlns:a16="http://schemas.microsoft.com/office/drawing/2014/main" id="{1E5E43D3-B1D4-9636-FDA2-3F35A7CFF353}"/>
              </a:ext>
            </a:extLst>
          </p:cNvPr>
          <p:cNvGrpSpPr/>
          <p:nvPr/>
        </p:nvGrpSpPr>
        <p:grpSpPr>
          <a:xfrm>
            <a:off x="256704" y="6068789"/>
            <a:ext cx="662547" cy="662547"/>
            <a:chOff x="233416" y="5644386"/>
            <a:chExt cx="854246" cy="854246"/>
          </a:xfrm>
        </p:grpSpPr>
        <p:sp>
          <p:nvSpPr>
            <p:cNvPr id="10" name="Rectangle: Rounded Corners 9">
              <a:extLst>
                <a:ext uri="{FF2B5EF4-FFF2-40B4-BE49-F238E27FC236}">
                  <a16:creationId xmlns:a16="http://schemas.microsoft.com/office/drawing/2014/main" id="{7FFC20B4-2359-CF06-7D7F-0A75485A8A3E}"/>
                </a:ext>
              </a:extLst>
            </p:cNvPr>
            <p:cNvSpPr/>
            <p:nvPr/>
          </p:nvSpPr>
          <p:spPr>
            <a:xfrm>
              <a:off x="233416" y="5644386"/>
              <a:ext cx="854246" cy="854246"/>
            </a:xfrm>
            <a:prstGeom prst="roundRect">
              <a:avLst/>
            </a:prstGeom>
            <a:solidFill>
              <a:schemeClr val="bg1"/>
            </a:solidFill>
            <a:ln w="28575">
              <a:solidFill>
                <a:srgbClr val="8370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8" name="Group 7">
              <a:extLst>
                <a:ext uri="{FF2B5EF4-FFF2-40B4-BE49-F238E27FC236}">
                  <a16:creationId xmlns:a16="http://schemas.microsoft.com/office/drawing/2014/main" id="{73FD1A76-36CA-5D4E-39F2-51BB315D5245}"/>
                </a:ext>
              </a:extLst>
            </p:cNvPr>
            <p:cNvGrpSpPr/>
            <p:nvPr/>
          </p:nvGrpSpPr>
          <p:grpSpPr>
            <a:xfrm>
              <a:off x="320247" y="5745716"/>
              <a:ext cx="680584" cy="637485"/>
              <a:chOff x="7631743" y="627957"/>
              <a:chExt cx="680584" cy="637485"/>
            </a:xfrm>
          </p:grpSpPr>
          <p:sp>
            <p:nvSpPr>
              <p:cNvPr id="4" name="Rectangle 3">
                <a:hlinkClick r:id="rId10" action="ppaction://hlinksldjump"/>
                <a:extLst>
                  <a:ext uri="{FF2B5EF4-FFF2-40B4-BE49-F238E27FC236}">
                    <a16:creationId xmlns:a16="http://schemas.microsoft.com/office/drawing/2014/main" id="{B5F0A029-9656-A43C-5D6E-CA7674AFC72E}"/>
                  </a:ext>
                </a:extLst>
              </p:cNvPr>
              <p:cNvSpPr/>
              <p:nvPr/>
            </p:nvSpPr>
            <p:spPr>
              <a:xfrm>
                <a:off x="7740467" y="882828"/>
                <a:ext cx="463136" cy="378803"/>
              </a:xfrm>
              <a:prstGeom prst="rect">
                <a:avLst/>
              </a:prstGeom>
              <a:solidFill>
                <a:srgbClr val="8370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Isosceles Triangle 5">
                <a:hlinkClick r:id="rId10" action="ppaction://hlinksldjump"/>
                <a:extLst>
                  <a:ext uri="{FF2B5EF4-FFF2-40B4-BE49-F238E27FC236}">
                    <a16:creationId xmlns:a16="http://schemas.microsoft.com/office/drawing/2014/main" id="{775DE20F-F882-A345-B555-B775DDB6C12F}"/>
                  </a:ext>
                </a:extLst>
              </p:cNvPr>
              <p:cNvSpPr/>
              <p:nvPr/>
            </p:nvSpPr>
            <p:spPr>
              <a:xfrm>
                <a:off x="7631743" y="627957"/>
                <a:ext cx="680584" cy="262492"/>
              </a:xfrm>
              <a:prstGeom prst="triangle">
                <a:avLst/>
              </a:prstGeom>
              <a:solidFill>
                <a:srgbClr val="8370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hlinkClick r:id="rId10" action="ppaction://hlinksldjump"/>
                <a:extLst>
                  <a:ext uri="{FF2B5EF4-FFF2-40B4-BE49-F238E27FC236}">
                    <a16:creationId xmlns:a16="http://schemas.microsoft.com/office/drawing/2014/main" id="{47692860-E6EB-8E9D-E46B-FFCE0417819D}"/>
                  </a:ext>
                </a:extLst>
              </p:cNvPr>
              <p:cNvSpPr/>
              <p:nvPr/>
            </p:nvSpPr>
            <p:spPr>
              <a:xfrm>
                <a:off x="7898130" y="1002950"/>
                <a:ext cx="149710" cy="26249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Tree>
    <p:extLst>
      <p:ext uri="{BB962C8B-B14F-4D97-AF65-F5344CB8AC3E}">
        <p14:creationId xmlns:p14="http://schemas.microsoft.com/office/powerpoint/2010/main" val="23654340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500"/>
                                        <p:tgtEl>
                                          <p:spTgt spid="3">
                                            <p:txEl>
                                              <p:pRg st="0" end="0"/>
                                            </p:txEl>
                                          </p:spTgt>
                                        </p:tgtEl>
                                      </p:cBhvr>
                                    </p:animEffect>
                                  </p:childTnLst>
                                </p:cTn>
                              </p:par>
                            </p:childTnLst>
                          </p:cTn>
                        </p:par>
                        <p:par>
                          <p:cTn id="11" fill="hold">
                            <p:stCondLst>
                              <p:cond delay="500"/>
                            </p:stCondLst>
                            <p:childTnLst>
                              <p:par>
                                <p:cTn id="12" presetID="10" presetClass="entr" presetSubtype="0" fill="hold" nodeType="afterEffect">
                                  <p:stCondLst>
                                    <p:cond delay="0"/>
                                  </p:stCondLst>
                                  <p:childTnLst>
                                    <p:set>
                                      <p:cBhvr>
                                        <p:cTn id="13" dur="1" fill="hold">
                                          <p:stCondLst>
                                            <p:cond delay="0"/>
                                          </p:stCondLst>
                                        </p:cTn>
                                        <p:tgtEl>
                                          <p:spTgt spid="31"/>
                                        </p:tgtEl>
                                        <p:attrNameLst>
                                          <p:attrName>style.visibility</p:attrName>
                                        </p:attrNameLst>
                                      </p:cBhvr>
                                      <p:to>
                                        <p:strVal val="visible"/>
                                      </p:to>
                                    </p:set>
                                    <p:animEffect transition="in" filter="fade">
                                      <p:cBhvr>
                                        <p:cTn id="14" dur="500"/>
                                        <p:tgtEl>
                                          <p:spTgt spid="31"/>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500"/>
                                        <p:tgtEl>
                                          <p:spTgt spid="3">
                                            <p:txEl>
                                              <p:pRg st="1" end="1"/>
                                            </p:txEl>
                                          </p:spTgt>
                                        </p:tgtEl>
                                      </p:cBhvr>
                                    </p:animEffect>
                                  </p:childTnLst>
                                </p:cTn>
                              </p:par>
                            </p:childTnLst>
                          </p:cTn>
                        </p:par>
                        <p:par>
                          <p:cTn id="20" fill="hold">
                            <p:stCondLst>
                              <p:cond delay="500"/>
                            </p:stCondLst>
                            <p:childTnLst>
                              <p:par>
                                <p:cTn id="21" presetID="10" presetClass="entr" presetSubtype="0" fill="hold" nodeType="afterEffect">
                                  <p:stCondLst>
                                    <p:cond delay="0"/>
                                  </p:stCondLst>
                                  <p:childTnLst>
                                    <p:set>
                                      <p:cBhvr>
                                        <p:cTn id="22" dur="1" fill="hold">
                                          <p:stCondLst>
                                            <p:cond delay="0"/>
                                          </p:stCondLst>
                                        </p:cTn>
                                        <p:tgtEl>
                                          <p:spTgt spid="36"/>
                                        </p:tgtEl>
                                        <p:attrNameLst>
                                          <p:attrName>style.visibility</p:attrName>
                                        </p:attrNameLst>
                                      </p:cBhvr>
                                      <p:to>
                                        <p:strVal val="visible"/>
                                      </p:to>
                                    </p:set>
                                    <p:animEffect transition="in" filter="fade">
                                      <p:cBhvr>
                                        <p:cTn id="23" dur="500"/>
                                        <p:tgtEl>
                                          <p:spTgt spid="36"/>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Effect transition="in" filter="fade">
                                      <p:cBhvr>
                                        <p:cTn id="28" dur="500"/>
                                        <p:tgtEl>
                                          <p:spTgt spid="3">
                                            <p:txEl>
                                              <p:pRg st="2" end="2"/>
                                            </p:txEl>
                                          </p:spTgt>
                                        </p:tgtEl>
                                      </p:cBhvr>
                                    </p:animEffect>
                                  </p:childTnLst>
                                </p:cTn>
                              </p:par>
                            </p:childTnLst>
                          </p:cTn>
                        </p:par>
                        <p:par>
                          <p:cTn id="29" fill="hold">
                            <p:stCondLst>
                              <p:cond delay="500"/>
                            </p:stCondLst>
                            <p:childTnLst>
                              <p:par>
                                <p:cTn id="30" presetID="10" presetClass="entr" presetSubtype="0" fill="hold" nodeType="afterEffect">
                                  <p:stCondLst>
                                    <p:cond delay="0"/>
                                  </p:stCondLst>
                                  <p:childTnLst>
                                    <p:set>
                                      <p:cBhvr>
                                        <p:cTn id="31" dur="1" fill="hold">
                                          <p:stCondLst>
                                            <p:cond delay="0"/>
                                          </p:stCondLst>
                                        </p:cTn>
                                        <p:tgtEl>
                                          <p:spTgt spid="32"/>
                                        </p:tgtEl>
                                        <p:attrNameLst>
                                          <p:attrName>style.visibility</p:attrName>
                                        </p:attrNameLst>
                                      </p:cBhvr>
                                      <p:to>
                                        <p:strVal val="visible"/>
                                      </p:to>
                                    </p:set>
                                    <p:animEffect transition="in" filter="fade">
                                      <p:cBhvr>
                                        <p:cTn id="32" dur="500"/>
                                        <p:tgtEl>
                                          <p:spTgt spid="32"/>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3" end="3"/>
                                            </p:txEl>
                                          </p:spTgt>
                                        </p:tgtEl>
                                        <p:attrNameLst>
                                          <p:attrName>style.visibility</p:attrName>
                                        </p:attrNameLst>
                                      </p:cBhvr>
                                      <p:to>
                                        <p:strVal val="visible"/>
                                      </p:to>
                                    </p:set>
                                    <p:animEffect transition="in" filter="fade">
                                      <p:cBhvr>
                                        <p:cTn id="37" dur="500"/>
                                        <p:tgtEl>
                                          <p:spTgt spid="3">
                                            <p:txEl>
                                              <p:pRg st="3" end="3"/>
                                            </p:txEl>
                                          </p:spTgt>
                                        </p:tgtEl>
                                      </p:cBhvr>
                                    </p:animEffect>
                                  </p:childTnLst>
                                </p:cTn>
                              </p:par>
                            </p:childTnLst>
                          </p:cTn>
                        </p:par>
                        <p:par>
                          <p:cTn id="38" fill="hold">
                            <p:stCondLst>
                              <p:cond delay="500"/>
                            </p:stCondLst>
                            <p:childTnLst>
                              <p:par>
                                <p:cTn id="39" presetID="10" presetClass="entr" presetSubtype="0" fill="hold" nodeType="afterEffect">
                                  <p:stCondLst>
                                    <p:cond delay="0"/>
                                  </p:stCondLst>
                                  <p:childTnLst>
                                    <p:set>
                                      <p:cBhvr>
                                        <p:cTn id="40" dur="1" fill="hold">
                                          <p:stCondLst>
                                            <p:cond delay="0"/>
                                          </p:stCondLst>
                                        </p:cTn>
                                        <p:tgtEl>
                                          <p:spTgt spid="35"/>
                                        </p:tgtEl>
                                        <p:attrNameLst>
                                          <p:attrName>style.visibility</p:attrName>
                                        </p:attrNameLst>
                                      </p:cBhvr>
                                      <p:to>
                                        <p:strVal val="visible"/>
                                      </p:to>
                                    </p:set>
                                    <p:animEffect transition="in" filter="fade">
                                      <p:cBhvr>
                                        <p:cTn id="41" dur="500"/>
                                        <p:tgtEl>
                                          <p:spTgt spid="35"/>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grpId="0" nodeType="clickEffect">
                                  <p:stCondLst>
                                    <p:cond delay="0"/>
                                  </p:stCondLst>
                                  <p:childTnLst>
                                    <p:set>
                                      <p:cBhvr>
                                        <p:cTn id="45" dur="1" fill="hold">
                                          <p:stCondLst>
                                            <p:cond delay="0"/>
                                          </p:stCondLst>
                                        </p:cTn>
                                        <p:tgtEl>
                                          <p:spTgt spid="3">
                                            <p:txEl>
                                              <p:pRg st="4" end="4"/>
                                            </p:txEl>
                                          </p:spTgt>
                                        </p:tgtEl>
                                        <p:attrNameLst>
                                          <p:attrName>style.visibility</p:attrName>
                                        </p:attrNameLst>
                                      </p:cBhvr>
                                      <p:to>
                                        <p:strVal val="visible"/>
                                      </p:to>
                                    </p:set>
                                    <p:animEffect transition="in" filter="fade">
                                      <p:cBhvr>
                                        <p:cTn id="46" dur="500"/>
                                        <p:tgtEl>
                                          <p:spTgt spid="3">
                                            <p:txEl>
                                              <p:pRg st="4" end="4"/>
                                            </p:txEl>
                                          </p:spTgt>
                                        </p:tgtEl>
                                      </p:cBhvr>
                                    </p:animEffect>
                                  </p:childTnLst>
                                </p:cTn>
                              </p:par>
                            </p:childTnLst>
                          </p:cTn>
                        </p:par>
                        <p:par>
                          <p:cTn id="47" fill="hold">
                            <p:stCondLst>
                              <p:cond delay="500"/>
                            </p:stCondLst>
                            <p:childTnLst>
                              <p:par>
                                <p:cTn id="48" presetID="10" presetClass="entr" presetSubtype="0" fill="hold" nodeType="afterEffect">
                                  <p:stCondLst>
                                    <p:cond delay="0"/>
                                  </p:stCondLst>
                                  <p:childTnLst>
                                    <p:set>
                                      <p:cBhvr>
                                        <p:cTn id="49" dur="1" fill="hold">
                                          <p:stCondLst>
                                            <p:cond delay="0"/>
                                          </p:stCondLst>
                                        </p:cTn>
                                        <p:tgtEl>
                                          <p:spTgt spid="34"/>
                                        </p:tgtEl>
                                        <p:attrNameLst>
                                          <p:attrName>style.visibility</p:attrName>
                                        </p:attrNameLst>
                                      </p:cBhvr>
                                      <p:to>
                                        <p:strVal val="visible"/>
                                      </p:to>
                                    </p:set>
                                    <p:animEffect transition="in" filter="fade">
                                      <p:cBhvr>
                                        <p:cTn id="50" dur="500"/>
                                        <p:tgtEl>
                                          <p:spTgt spid="34"/>
                                        </p:tgtEl>
                                      </p:cBhvr>
                                    </p:animEffect>
                                  </p:childTnLst>
                                </p:cTn>
                              </p:par>
                            </p:childTnLst>
                          </p:cTn>
                        </p:par>
                      </p:childTnLst>
                    </p:cTn>
                  </p:par>
                  <p:par>
                    <p:cTn id="51" fill="hold">
                      <p:stCondLst>
                        <p:cond delay="indefinite"/>
                      </p:stCondLst>
                      <p:childTnLst>
                        <p:par>
                          <p:cTn id="52" fill="hold">
                            <p:stCondLst>
                              <p:cond delay="0"/>
                            </p:stCondLst>
                            <p:childTnLst>
                              <p:par>
                                <p:cTn id="53" presetID="10" presetClass="entr" presetSubtype="0" fill="hold" grpId="0" nodeType="clickEffect">
                                  <p:stCondLst>
                                    <p:cond delay="0"/>
                                  </p:stCondLst>
                                  <p:childTnLst>
                                    <p:set>
                                      <p:cBhvr>
                                        <p:cTn id="54" dur="1" fill="hold">
                                          <p:stCondLst>
                                            <p:cond delay="0"/>
                                          </p:stCondLst>
                                        </p:cTn>
                                        <p:tgtEl>
                                          <p:spTgt spid="3">
                                            <p:txEl>
                                              <p:pRg st="5" end="5"/>
                                            </p:txEl>
                                          </p:spTgt>
                                        </p:tgtEl>
                                        <p:attrNameLst>
                                          <p:attrName>style.visibility</p:attrName>
                                        </p:attrNameLst>
                                      </p:cBhvr>
                                      <p:to>
                                        <p:strVal val="visible"/>
                                      </p:to>
                                    </p:set>
                                    <p:animEffect transition="in" filter="fade">
                                      <p:cBhvr>
                                        <p:cTn id="55" dur="500"/>
                                        <p:tgtEl>
                                          <p:spTgt spid="3">
                                            <p:txEl>
                                              <p:pRg st="5" end="5"/>
                                            </p:txEl>
                                          </p:spTgt>
                                        </p:tgtEl>
                                      </p:cBhvr>
                                    </p:animEffect>
                                  </p:childTnLst>
                                </p:cTn>
                              </p:par>
                            </p:childTnLst>
                          </p:cTn>
                        </p:par>
                        <p:par>
                          <p:cTn id="56" fill="hold">
                            <p:stCondLst>
                              <p:cond delay="500"/>
                            </p:stCondLst>
                            <p:childTnLst>
                              <p:par>
                                <p:cTn id="57" presetID="10" presetClass="entr" presetSubtype="0" fill="hold" nodeType="afterEffect">
                                  <p:stCondLst>
                                    <p:cond delay="0"/>
                                  </p:stCondLst>
                                  <p:childTnLst>
                                    <p:set>
                                      <p:cBhvr>
                                        <p:cTn id="58" dur="1" fill="hold">
                                          <p:stCondLst>
                                            <p:cond delay="0"/>
                                          </p:stCondLst>
                                        </p:cTn>
                                        <p:tgtEl>
                                          <p:spTgt spid="33"/>
                                        </p:tgtEl>
                                        <p:attrNameLst>
                                          <p:attrName>style.visibility</p:attrName>
                                        </p:attrNameLst>
                                      </p:cBhvr>
                                      <p:to>
                                        <p:strVal val="visible"/>
                                      </p:to>
                                    </p:set>
                                    <p:animEffect transition="in" filter="fade">
                                      <p:cBhvr>
                                        <p:cTn id="59" dur="500"/>
                                        <p:tgtEl>
                                          <p:spTgt spid="33"/>
                                        </p:tgtEl>
                                      </p:cBhvr>
                                    </p:animEffect>
                                  </p:childTnLst>
                                </p:cTn>
                              </p:par>
                            </p:childTnLst>
                          </p:cTn>
                        </p:par>
                      </p:childTnLst>
                    </p:cTn>
                  </p:par>
                  <p:par>
                    <p:cTn id="60" fill="hold">
                      <p:stCondLst>
                        <p:cond delay="indefinite"/>
                      </p:stCondLst>
                      <p:childTnLst>
                        <p:par>
                          <p:cTn id="61" fill="hold">
                            <p:stCondLst>
                              <p:cond delay="0"/>
                            </p:stCondLst>
                            <p:childTnLst>
                              <p:par>
                                <p:cTn id="62" presetID="10" presetClass="entr" presetSubtype="0" fill="hold" grpId="0" nodeType="clickEffect">
                                  <p:stCondLst>
                                    <p:cond delay="0"/>
                                  </p:stCondLst>
                                  <p:childTnLst>
                                    <p:set>
                                      <p:cBhvr>
                                        <p:cTn id="63" dur="1" fill="hold">
                                          <p:stCondLst>
                                            <p:cond delay="0"/>
                                          </p:stCondLst>
                                        </p:cTn>
                                        <p:tgtEl>
                                          <p:spTgt spid="3">
                                            <p:txEl>
                                              <p:pRg st="6" end="6"/>
                                            </p:txEl>
                                          </p:spTgt>
                                        </p:tgtEl>
                                        <p:attrNameLst>
                                          <p:attrName>style.visibility</p:attrName>
                                        </p:attrNameLst>
                                      </p:cBhvr>
                                      <p:to>
                                        <p:strVal val="visible"/>
                                      </p:to>
                                    </p:set>
                                    <p:animEffect transition="in" filter="fade">
                                      <p:cBhvr>
                                        <p:cTn id="64"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a:extLst>
              <a:ext uri="{FF2B5EF4-FFF2-40B4-BE49-F238E27FC236}">
                <a16:creationId xmlns:a16="http://schemas.microsoft.com/office/drawing/2014/main" id="{3A910AC7-E234-7E93-AD8C-550C1FDE96D5}"/>
              </a:ext>
            </a:extLst>
          </p:cNvPr>
          <p:cNvSpPr/>
          <p:nvPr/>
        </p:nvSpPr>
        <p:spPr>
          <a:xfrm>
            <a:off x="1745990" y="189374"/>
            <a:ext cx="5652020" cy="854246"/>
          </a:xfrm>
          <a:prstGeom prst="roundRect">
            <a:avLst/>
          </a:prstGeom>
          <a:solidFill>
            <a:schemeClr val="bg1"/>
          </a:solidFill>
          <a:ln w="28575">
            <a:solidFill>
              <a:srgbClr val="F9B000"/>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3600" b="1" dirty="0">
                <a:solidFill>
                  <a:sysClr val="windowText" lastClr="000000"/>
                </a:solidFill>
              </a:rPr>
              <a:t>Phase Five</a:t>
            </a:r>
          </a:p>
        </p:txBody>
      </p:sp>
      <p:pic>
        <p:nvPicPr>
          <p:cNvPr id="7" name="Picture 6">
            <a:extLst>
              <a:ext uri="{FF2B5EF4-FFF2-40B4-BE49-F238E27FC236}">
                <a16:creationId xmlns:a16="http://schemas.microsoft.com/office/drawing/2014/main" id="{22245326-F7BC-2B9A-611D-18728417BA6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892148" y="1958711"/>
            <a:ext cx="5359702" cy="3790058"/>
          </a:xfrm>
          <a:prstGeom prst="rect">
            <a:avLst/>
          </a:prstGeom>
        </p:spPr>
      </p:pic>
      <p:grpSp>
        <p:nvGrpSpPr>
          <p:cNvPr id="2" name="Group 1">
            <a:extLst>
              <a:ext uri="{FF2B5EF4-FFF2-40B4-BE49-F238E27FC236}">
                <a16:creationId xmlns:a16="http://schemas.microsoft.com/office/drawing/2014/main" id="{7749F9B8-D92A-2571-5909-AAFEAEC21EFA}"/>
              </a:ext>
            </a:extLst>
          </p:cNvPr>
          <p:cNvGrpSpPr/>
          <p:nvPr/>
        </p:nvGrpSpPr>
        <p:grpSpPr>
          <a:xfrm>
            <a:off x="256704" y="6068789"/>
            <a:ext cx="662547" cy="662547"/>
            <a:chOff x="233416" y="5644386"/>
            <a:chExt cx="854246" cy="854246"/>
          </a:xfrm>
        </p:grpSpPr>
        <p:sp>
          <p:nvSpPr>
            <p:cNvPr id="3" name="Rectangle: Rounded Corners 2">
              <a:extLst>
                <a:ext uri="{FF2B5EF4-FFF2-40B4-BE49-F238E27FC236}">
                  <a16:creationId xmlns:a16="http://schemas.microsoft.com/office/drawing/2014/main" id="{B8C815C4-607B-19D2-EE1D-02122ED51E5B}"/>
                </a:ext>
              </a:extLst>
            </p:cNvPr>
            <p:cNvSpPr/>
            <p:nvPr/>
          </p:nvSpPr>
          <p:spPr>
            <a:xfrm>
              <a:off x="233416" y="5644386"/>
              <a:ext cx="854246" cy="854246"/>
            </a:xfrm>
            <a:prstGeom prst="roundRect">
              <a:avLst/>
            </a:prstGeom>
            <a:solidFill>
              <a:schemeClr val="bg1"/>
            </a:solidFill>
            <a:ln w="28575">
              <a:solidFill>
                <a:srgbClr val="FAC24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6" name="Group 5">
              <a:extLst>
                <a:ext uri="{FF2B5EF4-FFF2-40B4-BE49-F238E27FC236}">
                  <a16:creationId xmlns:a16="http://schemas.microsoft.com/office/drawing/2014/main" id="{0A92A00C-2D0A-5980-9FA5-8C2B6FE881E1}"/>
                </a:ext>
              </a:extLst>
            </p:cNvPr>
            <p:cNvGrpSpPr/>
            <p:nvPr/>
          </p:nvGrpSpPr>
          <p:grpSpPr>
            <a:xfrm>
              <a:off x="320247" y="5745716"/>
              <a:ext cx="680584" cy="637485"/>
              <a:chOff x="7631743" y="627957"/>
              <a:chExt cx="680584" cy="637485"/>
            </a:xfrm>
          </p:grpSpPr>
          <p:sp>
            <p:nvSpPr>
              <p:cNvPr id="8" name="Rectangle 7">
                <a:hlinkClick r:id="rId4" action="ppaction://hlinksldjump"/>
                <a:extLst>
                  <a:ext uri="{FF2B5EF4-FFF2-40B4-BE49-F238E27FC236}">
                    <a16:creationId xmlns:a16="http://schemas.microsoft.com/office/drawing/2014/main" id="{C52987F1-CBC4-E6F3-4C81-5A1AB7A4AE44}"/>
                  </a:ext>
                </a:extLst>
              </p:cNvPr>
              <p:cNvSpPr/>
              <p:nvPr/>
            </p:nvSpPr>
            <p:spPr>
              <a:xfrm>
                <a:off x="7740467" y="882828"/>
                <a:ext cx="463136" cy="378803"/>
              </a:xfrm>
              <a:prstGeom prst="rect">
                <a:avLst/>
              </a:prstGeom>
              <a:solidFill>
                <a:srgbClr val="FAC2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 name="Isosceles Triangle 8">
                <a:hlinkClick r:id="rId4" action="ppaction://hlinksldjump"/>
                <a:extLst>
                  <a:ext uri="{FF2B5EF4-FFF2-40B4-BE49-F238E27FC236}">
                    <a16:creationId xmlns:a16="http://schemas.microsoft.com/office/drawing/2014/main" id="{8E39F9AE-0BB3-B042-5CB4-21C489808027}"/>
                  </a:ext>
                </a:extLst>
              </p:cNvPr>
              <p:cNvSpPr/>
              <p:nvPr/>
            </p:nvSpPr>
            <p:spPr>
              <a:xfrm>
                <a:off x="7631743" y="627957"/>
                <a:ext cx="680584" cy="262492"/>
              </a:xfrm>
              <a:prstGeom prst="triangle">
                <a:avLst/>
              </a:prstGeom>
              <a:solidFill>
                <a:srgbClr val="FAC2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hlinkClick r:id="rId4" action="ppaction://hlinksldjump"/>
                <a:extLst>
                  <a:ext uri="{FF2B5EF4-FFF2-40B4-BE49-F238E27FC236}">
                    <a16:creationId xmlns:a16="http://schemas.microsoft.com/office/drawing/2014/main" id="{05B67987-42CD-F8FA-5F70-C3063A1E321C}"/>
                  </a:ext>
                </a:extLst>
              </p:cNvPr>
              <p:cNvSpPr/>
              <p:nvPr/>
            </p:nvSpPr>
            <p:spPr>
              <a:xfrm>
                <a:off x="7898130" y="1002950"/>
                <a:ext cx="149710" cy="26249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Tree>
    <p:extLst>
      <p:ext uri="{BB962C8B-B14F-4D97-AF65-F5344CB8AC3E}">
        <p14:creationId xmlns:p14="http://schemas.microsoft.com/office/powerpoint/2010/main" val="16666456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a:extLst>
              <a:ext uri="{FF2B5EF4-FFF2-40B4-BE49-F238E27FC236}">
                <a16:creationId xmlns:a16="http://schemas.microsoft.com/office/drawing/2014/main" id="{3A910AC7-E234-7E93-AD8C-550C1FDE96D5}"/>
              </a:ext>
            </a:extLst>
          </p:cNvPr>
          <p:cNvSpPr/>
          <p:nvPr/>
        </p:nvSpPr>
        <p:spPr>
          <a:xfrm>
            <a:off x="1745990" y="189374"/>
            <a:ext cx="5652020" cy="854246"/>
          </a:xfrm>
          <a:prstGeom prst="roundRect">
            <a:avLst/>
          </a:prstGeom>
          <a:solidFill>
            <a:schemeClr val="bg1"/>
          </a:solidFill>
          <a:ln w="28575">
            <a:solidFill>
              <a:srgbClr val="009386"/>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3600" b="1" dirty="0">
                <a:solidFill>
                  <a:sysClr val="windowText" lastClr="000000"/>
                </a:solidFill>
              </a:rPr>
              <a:t>Phase Six</a:t>
            </a:r>
          </a:p>
        </p:txBody>
      </p:sp>
      <p:pic>
        <p:nvPicPr>
          <p:cNvPr id="9" name="Picture 8">
            <a:extLst>
              <a:ext uri="{FF2B5EF4-FFF2-40B4-BE49-F238E27FC236}">
                <a16:creationId xmlns:a16="http://schemas.microsoft.com/office/drawing/2014/main" id="{488CE4BF-FFCB-2362-00A4-73D8FD1A1FAB}"/>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893328" y="1958711"/>
            <a:ext cx="5357341" cy="3790058"/>
          </a:xfrm>
          <a:prstGeom prst="rect">
            <a:avLst/>
          </a:prstGeom>
        </p:spPr>
      </p:pic>
      <p:grpSp>
        <p:nvGrpSpPr>
          <p:cNvPr id="2" name="Group 1">
            <a:extLst>
              <a:ext uri="{FF2B5EF4-FFF2-40B4-BE49-F238E27FC236}">
                <a16:creationId xmlns:a16="http://schemas.microsoft.com/office/drawing/2014/main" id="{A4CA100A-B830-ADBE-249E-8369F7CD0266}"/>
              </a:ext>
            </a:extLst>
          </p:cNvPr>
          <p:cNvGrpSpPr/>
          <p:nvPr/>
        </p:nvGrpSpPr>
        <p:grpSpPr>
          <a:xfrm>
            <a:off x="256704" y="6068789"/>
            <a:ext cx="662547" cy="662547"/>
            <a:chOff x="233416" y="5644386"/>
            <a:chExt cx="854246" cy="854246"/>
          </a:xfrm>
        </p:grpSpPr>
        <p:sp>
          <p:nvSpPr>
            <p:cNvPr id="3" name="Rectangle: Rounded Corners 2">
              <a:extLst>
                <a:ext uri="{FF2B5EF4-FFF2-40B4-BE49-F238E27FC236}">
                  <a16:creationId xmlns:a16="http://schemas.microsoft.com/office/drawing/2014/main" id="{ACD8E20B-C251-9B34-A6D8-D697E382C7A3}"/>
                </a:ext>
              </a:extLst>
            </p:cNvPr>
            <p:cNvSpPr/>
            <p:nvPr/>
          </p:nvSpPr>
          <p:spPr>
            <a:xfrm>
              <a:off x="233416" y="5644386"/>
              <a:ext cx="854246" cy="854246"/>
            </a:xfrm>
            <a:prstGeom prst="roundRect">
              <a:avLst/>
            </a:prstGeom>
            <a:solidFill>
              <a:schemeClr val="bg1"/>
            </a:solidFill>
            <a:ln w="28575">
              <a:solidFill>
                <a:srgbClr val="4BB1A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4" name="Group 3">
              <a:extLst>
                <a:ext uri="{FF2B5EF4-FFF2-40B4-BE49-F238E27FC236}">
                  <a16:creationId xmlns:a16="http://schemas.microsoft.com/office/drawing/2014/main" id="{BCC6A5BD-C660-4FEE-D5F2-01E77A408611}"/>
                </a:ext>
              </a:extLst>
            </p:cNvPr>
            <p:cNvGrpSpPr/>
            <p:nvPr/>
          </p:nvGrpSpPr>
          <p:grpSpPr>
            <a:xfrm>
              <a:off x="320247" y="5745716"/>
              <a:ext cx="680584" cy="637485"/>
              <a:chOff x="7631743" y="627957"/>
              <a:chExt cx="680584" cy="637485"/>
            </a:xfrm>
          </p:grpSpPr>
          <p:sp>
            <p:nvSpPr>
              <p:cNvPr id="6" name="Rectangle 5">
                <a:hlinkClick r:id="rId4" action="ppaction://hlinksldjump"/>
                <a:extLst>
                  <a:ext uri="{FF2B5EF4-FFF2-40B4-BE49-F238E27FC236}">
                    <a16:creationId xmlns:a16="http://schemas.microsoft.com/office/drawing/2014/main" id="{A03D1618-CF22-5E94-4E14-02E36C0755BD}"/>
                  </a:ext>
                </a:extLst>
              </p:cNvPr>
              <p:cNvSpPr/>
              <p:nvPr/>
            </p:nvSpPr>
            <p:spPr>
              <a:xfrm>
                <a:off x="7740467" y="882828"/>
                <a:ext cx="463136" cy="378803"/>
              </a:xfrm>
              <a:prstGeom prst="rect">
                <a:avLst/>
              </a:prstGeom>
              <a:solidFill>
                <a:srgbClr val="4BB1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Isosceles Triangle 6">
                <a:hlinkClick r:id="rId4" action="ppaction://hlinksldjump"/>
                <a:extLst>
                  <a:ext uri="{FF2B5EF4-FFF2-40B4-BE49-F238E27FC236}">
                    <a16:creationId xmlns:a16="http://schemas.microsoft.com/office/drawing/2014/main" id="{CE2E35F7-F6FF-82A1-B53B-665DD3AA9BCB}"/>
                  </a:ext>
                </a:extLst>
              </p:cNvPr>
              <p:cNvSpPr/>
              <p:nvPr/>
            </p:nvSpPr>
            <p:spPr>
              <a:xfrm>
                <a:off x="7631743" y="627957"/>
                <a:ext cx="680584" cy="262492"/>
              </a:xfrm>
              <a:prstGeom prst="triangle">
                <a:avLst/>
              </a:prstGeom>
              <a:solidFill>
                <a:srgbClr val="4BB1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hlinkClick r:id="rId4" action="ppaction://hlinksldjump"/>
                <a:extLst>
                  <a:ext uri="{FF2B5EF4-FFF2-40B4-BE49-F238E27FC236}">
                    <a16:creationId xmlns:a16="http://schemas.microsoft.com/office/drawing/2014/main" id="{AE950149-1540-178F-31A0-FF7076346EA9}"/>
                  </a:ext>
                </a:extLst>
              </p:cNvPr>
              <p:cNvSpPr/>
              <p:nvPr/>
            </p:nvSpPr>
            <p:spPr>
              <a:xfrm>
                <a:off x="7898130" y="1002950"/>
                <a:ext cx="149710" cy="26249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Tree>
    <p:extLst>
      <p:ext uri="{BB962C8B-B14F-4D97-AF65-F5344CB8AC3E}">
        <p14:creationId xmlns:p14="http://schemas.microsoft.com/office/powerpoint/2010/main" val="7200784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a:extLst>
              <a:ext uri="{FF2B5EF4-FFF2-40B4-BE49-F238E27FC236}">
                <a16:creationId xmlns:a16="http://schemas.microsoft.com/office/drawing/2014/main" id="{3A910AC7-E234-7E93-AD8C-550C1FDE96D5}"/>
              </a:ext>
            </a:extLst>
          </p:cNvPr>
          <p:cNvSpPr/>
          <p:nvPr/>
        </p:nvSpPr>
        <p:spPr>
          <a:xfrm>
            <a:off x="613646" y="189374"/>
            <a:ext cx="7934601" cy="854246"/>
          </a:xfrm>
          <a:prstGeom prst="roundRect">
            <a:avLst/>
          </a:prstGeom>
          <a:solidFill>
            <a:schemeClr val="bg1"/>
          </a:solidFill>
          <a:ln w="28575">
            <a:solidFill>
              <a:srgbClr val="0076B0"/>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3600" b="1" dirty="0">
                <a:solidFill>
                  <a:sysClr val="windowText" lastClr="000000"/>
                </a:solidFill>
              </a:rPr>
              <a:t>The Year 1 Phonics Screening Check</a:t>
            </a:r>
          </a:p>
        </p:txBody>
      </p:sp>
      <p:pic>
        <p:nvPicPr>
          <p:cNvPr id="11" name="Picture 10">
            <a:extLst>
              <a:ext uri="{FF2B5EF4-FFF2-40B4-BE49-F238E27FC236}">
                <a16:creationId xmlns:a16="http://schemas.microsoft.com/office/drawing/2014/main" id="{B22DF12C-CD44-9169-FA81-DDED844FF7B9}"/>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rot="365668">
            <a:off x="6038570" y="2904175"/>
            <a:ext cx="2184047" cy="3088566"/>
          </a:xfrm>
          <a:prstGeom prst="rect">
            <a:avLst/>
          </a:prstGeom>
          <a:ln>
            <a:solidFill>
              <a:schemeClr val="bg2">
                <a:lumMod val="75000"/>
              </a:schemeClr>
            </a:solidFill>
          </a:ln>
          <a:effectLst>
            <a:outerShdw blurRad="50800" dist="38100" dir="2700000" algn="tl" rotWithShape="0">
              <a:prstClr val="black">
                <a:alpha val="40000"/>
              </a:prstClr>
            </a:outerShdw>
          </a:effectLst>
        </p:spPr>
      </p:pic>
      <p:pic>
        <p:nvPicPr>
          <p:cNvPr id="12" name="Picture 11">
            <a:extLst>
              <a:ext uri="{FF2B5EF4-FFF2-40B4-BE49-F238E27FC236}">
                <a16:creationId xmlns:a16="http://schemas.microsoft.com/office/drawing/2014/main" id="{839E9752-01B4-69D0-182F-6DC2CDF99F0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rot="21104949">
            <a:off x="5265789" y="1471650"/>
            <a:ext cx="2184047" cy="3088566"/>
          </a:xfrm>
          <a:prstGeom prst="rect">
            <a:avLst/>
          </a:prstGeom>
          <a:ln>
            <a:solidFill>
              <a:schemeClr val="bg2">
                <a:lumMod val="75000"/>
              </a:schemeClr>
            </a:solidFill>
          </a:ln>
          <a:effectLst>
            <a:outerShdw blurRad="50800" dist="38100" dir="2700000" algn="tl" rotWithShape="0">
              <a:prstClr val="black">
                <a:alpha val="40000"/>
              </a:prstClr>
            </a:outerShdw>
          </a:effectLst>
        </p:spPr>
      </p:pic>
      <p:sp>
        <p:nvSpPr>
          <p:cNvPr id="13" name="Text Box">
            <a:extLst>
              <a:ext uri="{FF2B5EF4-FFF2-40B4-BE49-F238E27FC236}">
                <a16:creationId xmlns:a16="http://schemas.microsoft.com/office/drawing/2014/main" id="{C9F72A61-F15B-5762-6611-6AEC64D145E8}"/>
              </a:ext>
            </a:extLst>
          </p:cNvPr>
          <p:cNvSpPr/>
          <p:nvPr/>
        </p:nvSpPr>
        <p:spPr>
          <a:xfrm>
            <a:off x="913202" y="1453413"/>
            <a:ext cx="3843015" cy="1109983"/>
          </a:xfrm>
          <a:prstGeom prst="roundRect">
            <a:avLst>
              <a:gd name="adj" fmla="val 10369"/>
            </a:avLst>
          </a:prstGeom>
          <a:solidFill>
            <a:schemeClr val="bg1"/>
          </a:solidFill>
          <a:ln w="28575">
            <a:solidFill>
              <a:srgbClr val="47B1E5"/>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solidFill>
                  <a:sysClr val="windowText" lastClr="000000"/>
                </a:solidFill>
              </a:rPr>
              <a:t>In June, all year 1 children are expected to complete the year 1 Phonics Screening Check.</a:t>
            </a:r>
          </a:p>
        </p:txBody>
      </p:sp>
      <p:sp>
        <p:nvSpPr>
          <p:cNvPr id="14" name="Text Box">
            <a:extLst>
              <a:ext uri="{FF2B5EF4-FFF2-40B4-BE49-F238E27FC236}">
                <a16:creationId xmlns:a16="http://schemas.microsoft.com/office/drawing/2014/main" id="{60CFD81B-E664-4425-3059-AE394D2C01F5}"/>
              </a:ext>
            </a:extLst>
          </p:cNvPr>
          <p:cNvSpPr/>
          <p:nvPr/>
        </p:nvSpPr>
        <p:spPr>
          <a:xfrm>
            <a:off x="913202" y="2765902"/>
            <a:ext cx="3843015" cy="1403055"/>
          </a:xfrm>
          <a:prstGeom prst="roundRect">
            <a:avLst>
              <a:gd name="adj" fmla="val 10369"/>
            </a:avLst>
          </a:prstGeom>
          <a:solidFill>
            <a:schemeClr val="bg1"/>
          </a:solidFill>
          <a:ln w="28575">
            <a:solidFill>
              <a:srgbClr val="47B1E5"/>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solidFill>
                  <a:sysClr val="windowText" lastClr="000000"/>
                </a:solidFill>
              </a:rPr>
              <a:t>The aim is to check that a child is making progress in phonics. They are expected to read a mixture of real words and ‘nonsense’ words.</a:t>
            </a:r>
          </a:p>
        </p:txBody>
      </p:sp>
      <p:sp>
        <p:nvSpPr>
          <p:cNvPr id="15" name="Text Box">
            <a:extLst>
              <a:ext uri="{FF2B5EF4-FFF2-40B4-BE49-F238E27FC236}">
                <a16:creationId xmlns:a16="http://schemas.microsoft.com/office/drawing/2014/main" id="{A649BC00-0BEC-E466-247E-13F44BF08B3C}"/>
              </a:ext>
            </a:extLst>
          </p:cNvPr>
          <p:cNvSpPr/>
          <p:nvPr/>
        </p:nvSpPr>
        <p:spPr>
          <a:xfrm>
            <a:off x="861890" y="4371463"/>
            <a:ext cx="3945638" cy="1403055"/>
          </a:xfrm>
          <a:prstGeom prst="roundRect">
            <a:avLst>
              <a:gd name="adj" fmla="val 10369"/>
            </a:avLst>
          </a:prstGeom>
          <a:solidFill>
            <a:schemeClr val="bg1"/>
          </a:solidFill>
          <a:ln w="28575">
            <a:solidFill>
              <a:srgbClr val="47B1E5"/>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solidFill>
                  <a:sysClr val="windowText" lastClr="000000"/>
                </a:solidFill>
              </a:rPr>
              <a:t>The outcome of this check enables practitioners to see if any children may need additional support to help them make progress in year 2.</a:t>
            </a:r>
          </a:p>
        </p:txBody>
      </p:sp>
    </p:spTree>
    <p:extLst>
      <p:ext uri="{BB962C8B-B14F-4D97-AF65-F5344CB8AC3E}">
        <p14:creationId xmlns:p14="http://schemas.microsoft.com/office/powerpoint/2010/main" val="1553859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50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par>
                                <p:cTn id="8" presetID="10" presetClass="entr" presetSubtype="0" fill="hold" nodeType="withEffect">
                                  <p:stCondLst>
                                    <p:cond delay="50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fade">
                                      <p:cBhvr>
                                        <p:cTn id="15" dur="500"/>
                                        <p:tgtEl>
                                          <p:spTgt spid="13"/>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4"/>
                                        </p:tgtEl>
                                        <p:attrNameLst>
                                          <p:attrName>style.visibility</p:attrName>
                                        </p:attrNameLst>
                                      </p:cBhvr>
                                      <p:to>
                                        <p:strVal val="visible"/>
                                      </p:to>
                                    </p:set>
                                    <p:animEffect transition="in" filter="fade">
                                      <p:cBhvr>
                                        <p:cTn id="20" dur="500"/>
                                        <p:tgtEl>
                                          <p:spTgt spid="14"/>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fade">
                                      <p:cBhvr>
                                        <p:cTn id="25"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Oval 22">
            <a:extLst>
              <a:ext uri="{FF2B5EF4-FFF2-40B4-BE49-F238E27FC236}">
                <a16:creationId xmlns:a16="http://schemas.microsoft.com/office/drawing/2014/main" id="{3B14A9FA-5BB0-6D15-1898-8FB6D8168215}"/>
              </a:ext>
            </a:extLst>
          </p:cNvPr>
          <p:cNvSpPr/>
          <p:nvPr/>
        </p:nvSpPr>
        <p:spPr>
          <a:xfrm>
            <a:off x="1476135" y="1508760"/>
            <a:ext cx="2324835" cy="2324835"/>
          </a:xfrm>
          <a:prstGeom prst="ellipse">
            <a:avLst/>
          </a:prstGeom>
          <a:solidFill>
            <a:srgbClr val="18A0DB">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a:extLst>
              <a:ext uri="{FF2B5EF4-FFF2-40B4-BE49-F238E27FC236}">
                <a16:creationId xmlns:a16="http://schemas.microsoft.com/office/drawing/2014/main" id="{B7AF32FF-C64F-8DE4-AC22-C494DD1B0894}"/>
              </a:ext>
            </a:extLst>
          </p:cNvPr>
          <p:cNvSpPr/>
          <p:nvPr/>
        </p:nvSpPr>
        <p:spPr>
          <a:xfrm>
            <a:off x="5533196" y="1432635"/>
            <a:ext cx="2366727" cy="2366727"/>
          </a:xfrm>
          <a:prstGeom prst="ellipse">
            <a:avLst/>
          </a:prstGeom>
          <a:solidFill>
            <a:srgbClr val="18A0DB">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Oval 24">
            <a:extLst>
              <a:ext uri="{FF2B5EF4-FFF2-40B4-BE49-F238E27FC236}">
                <a16:creationId xmlns:a16="http://schemas.microsoft.com/office/drawing/2014/main" id="{5CC0A39B-78B0-0A0F-DF59-0669688A297D}"/>
              </a:ext>
            </a:extLst>
          </p:cNvPr>
          <p:cNvSpPr/>
          <p:nvPr/>
        </p:nvSpPr>
        <p:spPr>
          <a:xfrm>
            <a:off x="2806946" y="4163601"/>
            <a:ext cx="1998516" cy="1998516"/>
          </a:xfrm>
          <a:prstGeom prst="ellipse">
            <a:avLst/>
          </a:prstGeom>
          <a:solidFill>
            <a:srgbClr val="18A0DB">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 Box">
            <a:extLst>
              <a:ext uri="{FF2B5EF4-FFF2-40B4-BE49-F238E27FC236}">
                <a16:creationId xmlns:a16="http://schemas.microsoft.com/office/drawing/2014/main" id="{3A910AC7-E234-7E93-AD8C-550C1FDE96D5}"/>
              </a:ext>
            </a:extLst>
          </p:cNvPr>
          <p:cNvSpPr/>
          <p:nvPr/>
        </p:nvSpPr>
        <p:spPr>
          <a:xfrm>
            <a:off x="1458781" y="189374"/>
            <a:ext cx="6226435" cy="854246"/>
          </a:xfrm>
          <a:prstGeom prst="roundRect">
            <a:avLst/>
          </a:prstGeom>
          <a:solidFill>
            <a:schemeClr val="bg1"/>
          </a:solidFill>
          <a:ln w="28575">
            <a:solidFill>
              <a:srgbClr val="0076B0"/>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3600" b="1" dirty="0">
                <a:solidFill>
                  <a:sysClr val="windowText" lastClr="000000"/>
                </a:solidFill>
              </a:rPr>
              <a:t>Helping Your Child at Home</a:t>
            </a:r>
          </a:p>
        </p:txBody>
      </p:sp>
      <p:pic>
        <p:nvPicPr>
          <p:cNvPr id="9" name="Picture 8">
            <a:extLst>
              <a:ext uri="{FF2B5EF4-FFF2-40B4-BE49-F238E27FC236}">
                <a16:creationId xmlns:a16="http://schemas.microsoft.com/office/drawing/2014/main" id="{50193DAC-A530-CF24-F40A-FB921CB76E96}"/>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9011" t="-28299" r="15213" b="-1"/>
          <a:stretch/>
        </p:blipFill>
        <p:spPr>
          <a:xfrm>
            <a:off x="5368315" y="2708517"/>
            <a:ext cx="1355147" cy="1355147"/>
          </a:xfrm>
          <a:prstGeom prst="ellipse">
            <a:avLst/>
          </a:prstGeom>
          <a:ln w="28575">
            <a:solidFill>
              <a:schemeClr val="bg1"/>
            </a:solidFill>
          </a:ln>
        </p:spPr>
      </p:pic>
      <p:pic>
        <p:nvPicPr>
          <p:cNvPr id="11" name="Picture 10">
            <a:extLst>
              <a:ext uri="{FF2B5EF4-FFF2-40B4-BE49-F238E27FC236}">
                <a16:creationId xmlns:a16="http://schemas.microsoft.com/office/drawing/2014/main" id="{CB059BCD-65BD-7995-4B48-CCB5338C36E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1170413">
            <a:off x="1132371" y="1782557"/>
            <a:ext cx="1354585" cy="1915649"/>
          </a:xfrm>
          <a:prstGeom prst="rect">
            <a:avLst/>
          </a:prstGeom>
          <a:ln>
            <a:solidFill>
              <a:schemeClr val="bg2">
                <a:lumMod val="75000"/>
              </a:schemeClr>
            </a:solidFill>
          </a:ln>
        </p:spPr>
      </p:pic>
      <p:pic>
        <p:nvPicPr>
          <p:cNvPr id="13" name="Picture 12">
            <a:extLst>
              <a:ext uri="{FF2B5EF4-FFF2-40B4-BE49-F238E27FC236}">
                <a16:creationId xmlns:a16="http://schemas.microsoft.com/office/drawing/2014/main" id="{09BFC1B5-6A53-1597-A29A-FD2876ACA7B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520632">
            <a:off x="2657706" y="2109698"/>
            <a:ext cx="1783756" cy="1261365"/>
          </a:xfrm>
          <a:prstGeom prst="rect">
            <a:avLst/>
          </a:prstGeom>
          <a:ln>
            <a:solidFill>
              <a:schemeClr val="bg2">
                <a:lumMod val="75000"/>
              </a:schemeClr>
            </a:solidFill>
          </a:ln>
        </p:spPr>
      </p:pic>
      <p:pic>
        <p:nvPicPr>
          <p:cNvPr id="15" name="Picture 14">
            <a:extLst>
              <a:ext uri="{FF2B5EF4-FFF2-40B4-BE49-F238E27FC236}">
                <a16:creationId xmlns:a16="http://schemas.microsoft.com/office/drawing/2014/main" id="{DAF74B63-E3E7-E17E-0B93-EB3A618CF394}"/>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t="8338" r="1428" b="20740"/>
          <a:stretch/>
        </p:blipFill>
        <p:spPr>
          <a:xfrm>
            <a:off x="6592158" y="1287663"/>
            <a:ext cx="1340044" cy="1355147"/>
          </a:xfrm>
          <a:prstGeom prst="ellipse">
            <a:avLst/>
          </a:prstGeom>
          <a:ln w="28575">
            <a:solidFill>
              <a:schemeClr val="bg1"/>
            </a:solidFill>
          </a:ln>
        </p:spPr>
      </p:pic>
      <p:sp>
        <p:nvSpPr>
          <p:cNvPr id="20" name="Text Box">
            <a:extLst>
              <a:ext uri="{FF2B5EF4-FFF2-40B4-BE49-F238E27FC236}">
                <a16:creationId xmlns:a16="http://schemas.microsoft.com/office/drawing/2014/main" id="{7A669BEA-C182-DFA1-1006-EA50A2511FC4}"/>
              </a:ext>
            </a:extLst>
          </p:cNvPr>
          <p:cNvSpPr/>
          <p:nvPr/>
        </p:nvSpPr>
        <p:spPr>
          <a:xfrm>
            <a:off x="1809663" y="2327743"/>
            <a:ext cx="1657777" cy="576509"/>
          </a:xfrm>
          <a:prstGeom prst="roundRect">
            <a:avLst>
              <a:gd name="adj" fmla="val 25225"/>
            </a:avLst>
          </a:prstGeom>
          <a:solidFill>
            <a:schemeClr val="bg1"/>
          </a:solidFill>
          <a:ln w="28575">
            <a:solidFill>
              <a:srgbClr val="47B1E5"/>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solidFill>
                  <a:sysClr val="windowText" lastClr="000000"/>
                </a:solidFill>
              </a:rPr>
              <a:t>play games </a:t>
            </a:r>
          </a:p>
        </p:txBody>
      </p:sp>
      <p:sp>
        <p:nvSpPr>
          <p:cNvPr id="21" name="Text Box">
            <a:extLst>
              <a:ext uri="{FF2B5EF4-FFF2-40B4-BE49-F238E27FC236}">
                <a16:creationId xmlns:a16="http://schemas.microsoft.com/office/drawing/2014/main" id="{3DE18427-11B0-9439-4FE8-3B41A6D35447}"/>
              </a:ext>
            </a:extLst>
          </p:cNvPr>
          <p:cNvSpPr/>
          <p:nvPr/>
        </p:nvSpPr>
        <p:spPr>
          <a:xfrm>
            <a:off x="5370783" y="2193286"/>
            <a:ext cx="2705358" cy="899049"/>
          </a:xfrm>
          <a:prstGeom prst="roundRect">
            <a:avLst>
              <a:gd name="adj" fmla="val 25225"/>
            </a:avLst>
          </a:prstGeom>
          <a:solidFill>
            <a:schemeClr val="bg1"/>
          </a:solidFill>
          <a:ln w="28575">
            <a:solidFill>
              <a:srgbClr val="47B1E5"/>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solidFill>
                  <a:sysClr val="windowText" lastClr="000000"/>
                </a:solidFill>
              </a:rPr>
              <a:t>provide opportunities for writing</a:t>
            </a:r>
          </a:p>
        </p:txBody>
      </p:sp>
      <p:sp>
        <p:nvSpPr>
          <p:cNvPr id="22" name="Text Box">
            <a:extLst>
              <a:ext uri="{FF2B5EF4-FFF2-40B4-BE49-F238E27FC236}">
                <a16:creationId xmlns:a16="http://schemas.microsoft.com/office/drawing/2014/main" id="{32F972AF-C7C1-9827-6E25-F9D79EC18A69}"/>
              </a:ext>
            </a:extLst>
          </p:cNvPr>
          <p:cNvSpPr/>
          <p:nvPr/>
        </p:nvSpPr>
        <p:spPr>
          <a:xfrm>
            <a:off x="3262310" y="4655078"/>
            <a:ext cx="3994524" cy="899049"/>
          </a:xfrm>
          <a:prstGeom prst="roundRect">
            <a:avLst>
              <a:gd name="adj" fmla="val 25225"/>
            </a:avLst>
          </a:prstGeom>
          <a:solidFill>
            <a:schemeClr val="bg1"/>
          </a:solidFill>
          <a:ln w="28575">
            <a:solidFill>
              <a:srgbClr val="47B1E5"/>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3" algn="ctr"/>
            <a:r>
              <a:rPr lang="en-GB" dirty="0">
                <a:solidFill>
                  <a:sysClr val="windowText" lastClr="000000"/>
                </a:solidFill>
              </a:rPr>
              <a:t>provide opportunities for reading</a:t>
            </a:r>
          </a:p>
        </p:txBody>
      </p:sp>
      <p:pic>
        <p:nvPicPr>
          <p:cNvPr id="19" name="Picture 18">
            <a:extLst>
              <a:ext uri="{FF2B5EF4-FFF2-40B4-BE49-F238E27FC236}">
                <a16:creationId xmlns:a16="http://schemas.microsoft.com/office/drawing/2014/main" id="{19935965-C37A-DC50-97E8-FF4448AC52A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756880" y="4279773"/>
            <a:ext cx="1916881" cy="1626551"/>
          </a:xfrm>
          <a:prstGeom prst="rect">
            <a:avLst/>
          </a:prstGeom>
        </p:spPr>
      </p:pic>
    </p:spTree>
    <p:extLst>
      <p:ext uri="{BB962C8B-B14F-4D97-AF65-F5344CB8AC3E}">
        <p14:creationId xmlns:p14="http://schemas.microsoft.com/office/powerpoint/2010/main" val="42871213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3"/>
                                        </p:tgtEl>
                                        <p:attrNameLst>
                                          <p:attrName>style.visibility</p:attrName>
                                        </p:attrNameLst>
                                      </p:cBhvr>
                                      <p:to>
                                        <p:strVal val="visible"/>
                                      </p:to>
                                    </p:set>
                                    <p:animEffect transition="in" filter="fade">
                                      <p:cBhvr>
                                        <p:cTn id="10" dur="500"/>
                                        <p:tgtEl>
                                          <p:spTgt spid="23"/>
                                        </p:tgtEl>
                                      </p:cBhvr>
                                    </p:animEffect>
                                  </p:childTnLst>
                                </p:cTn>
                              </p:par>
                              <p:par>
                                <p:cTn id="11" presetID="10" presetClass="entr" presetSubtype="0" fill="hold" nodeType="with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fade">
                                      <p:cBhvr>
                                        <p:cTn id="13" dur="500"/>
                                        <p:tgtEl>
                                          <p:spTgt spid="13"/>
                                        </p:tgtEl>
                                      </p:cBhvr>
                                    </p:animEffect>
                                  </p:childTnLst>
                                </p:cTn>
                              </p:par>
                            </p:childTnLst>
                          </p:cTn>
                        </p:par>
                        <p:par>
                          <p:cTn id="14" fill="hold">
                            <p:stCondLst>
                              <p:cond delay="500"/>
                            </p:stCondLst>
                            <p:childTnLst>
                              <p:par>
                                <p:cTn id="15" presetID="10" presetClass="entr" presetSubtype="0" fill="hold" grpId="0" nodeType="after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fade">
                                      <p:cBhvr>
                                        <p:cTn id="17" dur="500"/>
                                        <p:tgtEl>
                                          <p:spTgt spid="2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par>
                                <p:cTn id="23" presetID="10" presetClass="entr" presetSubtype="0" fill="hold" nodeType="with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fade">
                                      <p:cBhvr>
                                        <p:cTn id="25" dur="500"/>
                                        <p:tgtEl>
                                          <p:spTgt spid="15"/>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24"/>
                                        </p:tgtEl>
                                        <p:attrNameLst>
                                          <p:attrName>style.visibility</p:attrName>
                                        </p:attrNameLst>
                                      </p:cBhvr>
                                      <p:to>
                                        <p:strVal val="visible"/>
                                      </p:to>
                                    </p:set>
                                    <p:animEffect transition="in" filter="fade">
                                      <p:cBhvr>
                                        <p:cTn id="28" dur="500"/>
                                        <p:tgtEl>
                                          <p:spTgt spid="24"/>
                                        </p:tgtEl>
                                      </p:cBhvr>
                                    </p:animEffect>
                                  </p:childTnLst>
                                </p:cTn>
                              </p:par>
                            </p:childTnLst>
                          </p:cTn>
                        </p:par>
                        <p:par>
                          <p:cTn id="29" fill="hold">
                            <p:stCondLst>
                              <p:cond delay="500"/>
                            </p:stCondLst>
                            <p:childTnLst>
                              <p:par>
                                <p:cTn id="30" presetID="10" presetClass="entr" presetSubtype="0" fill="hold" grpId="0" nodeType="afterEffect">
                                  <p:stCondLst>
                                    <p:cond delay="0"/>
                                  </p:stCondLst>
                                  <p:childTnLst>
                                    <p:set>
                                      <p:cBhvr>
                                        <p:cTn id="31" dur="1" fill="hold">
                                          <p:stCondLst>
                                            <p:cond delay="0"/>
                                          </p:stCondLst>
                                        </p:cTn>
                                        <p:tgtEl>
                                          <p:spTgt spid="21"/>
                                        </p:tgtEl>
                                        <p:attrNameLst>
                                          <p:attrName>style.visibility</p:attrName>
                                        </p:attrNameLst>
                                      </p:cBhvr>
                                      <p:to>
                                        <p:strVal val="visible"/>
                                      </p:to>
                                    </p:set>
                                    <p:animEffect transition="in" filter="fade">
                                      <p:cBhvr>
                                        <p:cTn id="32" dur="500"/>
                                        <p:tgtEl>
                                          <p:spTgt spid="21"/>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9"/>
                                        </p:tgtEl>
                                        <p:attrNameLst>
                                          <p:attrName>style.visibility</p:attrName>
                                        </p:attrNameLst>
                                      </p:cBhvr>
                                      <p:to>
                                        <p:strVal val="visible"/>
                                      </p:to>
                                    </p:set>
                                    <p:animEffect transition="in" filter="fade">
                                      <p:cBhvr>
                                        <p:cTn id="37" dur="500"/>
                                        <p:tgtEl>
                                          <p:spTgt spid="19"/>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25"/>
                                        </p:tgtEl>
                                        <p:attrNameLst>
                                          <p:attrName>style.visibility</p:attrName>
                                        </p:attrNameLst>
                                      </p:cBhvr>
                                      <p:to>
                                        <p:strVal val="visible"/>
                                      </p:to>
                                    </p:set>
                                    <p:animEffect transition="in" filter="fade">
                                      <p:cBhvr>
                                        <p:cTn id="40" dur="500"/>
                                        <p:tgtEl>
                                          <p:spTgt spid="25"/>
                                        </p:tgtEl>
                                      </p:cBhvr>
                                    </p:animEffect>
                                  </p:childTnLst>
                                </p:cTn>
                              </p:par>
                            </p:childTnLst>
                          </p:cTn>
                        </p:par>
                        <p:par>
                          <p:cTn id="41" fill="hold">
                            <p:stCondLst>
                              <p:cond delay="500"/>
                            </p:stCondLst>
                            <p:childTnLst>
                              <p:par>
                                <p:cTn id="42" presetID="10" presetClass="entr" presetSubtype="0" fill="hold" grpId="0" nodeType="afterEffect">
                                  <p:stCondLst>
                                    <p:cond delay="0"/>
                                  </p:stCondLst>
                                  <p:childTnLst>
                                    <p:set>
                                      <p:cBhvr>
                                        <p:cTn id="43" dur="1" fill="hold">
                                          <p:stCondLst>
                                            <p:cond delay="0"/>
                                          </p:stCondLst>
                                        </p:cTn>
                                        <p:tgtEl>
                                          <p:spTgt spid="22"/>
                                        </p:tgtEl>
                                        <p:attrNameLst>
                                          <p:attrName>style.visibility</p:attrName>
                                        </p:attrNameLst>
                                      </p:cBhvr>
                                      <p:to>
                                        <p:strVal val="visible"/>
                                      </p:to>
                                    </p:set>
                                    <p:animEffect transition="in" filter="fade">
                                      <p:cBhvr>
                                        <p:cTn id="44"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4" grpId="0" animBg="1"/>
      <p:bldP spid="25" grpId="0" animBg="1"/>
      <p:bldP spid="20" grpId="0" animBg="1"/>
      <p:bldP spid="21" grpId="0" animBg="1"/>
      <p:bldP spid="2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368893146"/>
      </p:ext>
    </p:extLst>
  </p:cSld>
  <p:clrMapOvr>
    <a:masterClrMapping/>
  </p:clrMapOvr>
</p:sld>
</file>

<file path=ppt/theme/theme1.xml><?xml version="1.0" encoding="utf-8"?>
<a:theme xmlns:a="http://schemas.openxmlformats.org/drawingml/2006/main" name="Slide Layouts">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Bold"/>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esentation2" id="{3B1C08F5-5315-487F-9B55-50747BA125B9}" vid="{591DCDC8-B5CB-40D9-895D-BF0BE3276CC9}"/>
    </a:ext>
  </a:extLst>
</a:theme>
</file>

<file path=ppt/theme/theme2.xml><?xml version="1.0" encoding="utf-8"?>
<a:theme xmlns:a="http://schemas.openxmlformats.org/drawingml/2006/main" name="Disclaimers/Guidan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2" id="{3B1C08F5-5315-487F-9B55-50747BA125B9}" vid="{CC6DB3A1-B424-437D-9AB2-DB05A7DEA750}"/>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340</TotalTime>
  <Words>485</Words>
  <Application>Microsoft Office PowerPoint</Application>
  <PresentationFormat>On-screen Show (4:3)</PresentationFormat>
  <Paragraphs>73</Paragraphs>
  <Slides>13</Slides>
  <Notes>9</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13</vt:i4>
      </vt:variant>
    </vt:vector>
  </HeadingPairs>
  <TitlesOfParts>
    <vt:vector size="19" baseType="lpstr">
      <vt:lpstr>Twinkl</vt:lpstr>
      <vt:lpstr>Arial</vt:lpstr>
      <vt:lpstr>Roboto</vt:lpstr>
      <vt:lpstr>Calibri</vt:lpstr>
      <vt:lpstr>Slide Layouts</vt:lpstr>
      <vt:lpstr>Disclaimers/Guidance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Evie Crook</dc:creator>
  <cp:lastModifiedBy>IWahid</cp:lastModifiedBy>
  <cp:revision>14</cp:revision>
  <dcterms:created xsi:type="dcterms:W3CDTF">2023-03-07T16:55:43Z</dcterms:created>
  <dcterms:modified xsi:type="dcterms:W3CDTF">2025-09-02T16:25:28Z</dcterms:modified>
</cp:coreProperties>
</file>